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9" r:id="rId3"/>
    <p:sldId id="270" r:id="rId4"/>
    <p:sldId id="261" r:id="rId5"/>
    <p:sldId id="256" r:id="rId6"/>
    <p:sldId id="257" r:id="rId7"/>
    <p:sldId id="266" r:id="rId8"/>
    <p:sldId id="260" r:id="rId9"/>
    <p:sldId id="258" r:id="rId10"/>
    <p:sldId id="259" r:id="rId11"/>
    <p:sldId id="262" r:id="rId12"/>
    <p:sldId id="263" r:id="rId13"/>
    <p:sldId id="264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5006C6A0-3F71-4EEE-AC85-C01C60BE799D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EB3522A5-8818-44FC-8EFF-BE37FC0B7E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6C6A0-3F71-4EEE-AC85-C01C60BE799D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22A5-8818-44FC-8EFF-BE37FC0B7E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6C6A0-3F71-4EEE-AC85-C01C60BE799D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22A5-8818-44FC-8EFF-BE37FC0B7E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6C6A0-3F71-4EEE-AC85-C01C60BE799D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22A5-8818-44FC-8EFF-BE37FC0B7E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6C6A0-3F71-4EEE-AC85-C01C60BE799D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22A5-8818-44FC-8EFF-BE37FC0B7E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6C6A0-3F71-4EEE-AC85-C01C60BE799D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22A5-8818-44FC-8EFF-BE37FC0B7EE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6C6A0-3F71-4EEE-AC85-C01C60BE799D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22A5-8818-44FC-8EFF-BE37FC0B7EE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6C6A0-3F71-4EEE-AC85-C01C60BE799D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22A5-8818-44FC-8EFF-BE37FC0B7E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6C6A0-3F71-4EEE-AC85-C01C60BE799D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22A5-8818-44FC-8EFF-BE37FC0B7E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5006C6A0-3F71-4EEE-AC85-C01C60BE799D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EB3522A5-8818-44FC-8EFF-BE37FC0B7E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5006C6A0-3F71-4EEE-AC85-C01C60BE799D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EB3522A5-8818-44FC-8EFF-BE37FC0B7E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006C6A0-3F71-4EEE-AC85-C01C60BE799D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B3522A5-8818-44FC-8EFF-BE37FC0B7EE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Презентация по химии</a:t>
            </a:r>
            <a:br>
              <a:rPr lang="ru-RU" sz="3200" dirty="0" smtClean="0"/>
            </a:br>
            <a:r>
              <a:rPr lang="ru-RU" sz="3200" dirty="0" smtClean="0"/>
              <a:t>8класс</a:t>
            </a:r>
            <a:br>
              <a:rPr lang="ru-RU" sz="3200" dirty="0" smtClean="0"/>
            </a:br>
            <a:r>
              <a:rPr lang="ru-RU" sz="3200" dirty="0" smtClean="0"/>
              <a:t>«Степень окисления»</a:t>
            </a:r>
            <a:endParaRPr lang="ru-RU" sz="32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81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908720"/>
            <a:ext cx="6327805" cy="4814349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C.О. водорода всегда равна «+1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</a:p>
          <a:p>
            <a:pPr marL="0" indent="0" algn="ctr">
              <a:buNone/>
              <a:defRPr/>
            </a:pP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buNone/>
              <a:defRPr/>
            </a:pPr>
            <a:r>
              <a:rPr lang="ru-RU" dirty="0">
                <a:solidFill>
                  <a:srgbClr val="FF0000"/>
                </a:solidFill>
              </a:rPr>
              <a:t>Исключение: </a:t>
            </a:r>
            <a:endParaRPr lang="ru-RU" dirty="0" smtClean="0">
              <a:solidFill>
                <a:srgbClr val="FF0000"/>
              </a:solidFill>
            </a:endParaRPr>
          </a:p>
          <a:p>
            <a:pPr marL="0" indent="0" algn="ctr">
              <a:buNone/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 algn="ctr">
              <a:buNone/>
              <a:defRPr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гидриды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металлов </a:t>
            </a:r>
          </a:p>
          <a:p>
            <a:pPr marL="0" indent="0" algn="ctr">
              <a:buNone/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   +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2 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 -1       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 +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 -1</a:t>
            </a:r>
          </a:p>
          <a:p>
            <a:pPr marL="0" indent="0" algn="ctr">
              <a:buNone/>
              <a:defRPr/>
            </a:pP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</a:rPr>
              <a:t>CaH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en-US" sz="3200" b="1" dirty="0">
                <a:solidFill>
                  <a:schemeClr val="tx2">
                    <a:lumMod val="75000"/>
                  </a:schemeClr>
                </a:solidFill>
              </a:rPr>
              <a:t>AlH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230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908720"/>
            <a:ext cx="6327805" cy="4814349"/>
          </a:xfrm>
        </p:spPr>
        <p:txBody>
          <a:bodyPr>
            <a:normAutofit/>
          </a:bodyPr>
          <a:lstStyle/>
          <a:p>
            <a:pPr marL="0" indent="0" algn="ctr">
              <a:lnSpc>
                <a:spcPct val="90000"/>
              </a:lnSpc>
              <a:buNone/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бинарных соединениях С.О. </a:t>
            </a:r>
            <a:r>
              <a:rPr lang="ru-RU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х.э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., стоящего на втором месте, находим по формуле: </a:t>
            </a:r>
            <a:r>
              <a:rPr lang="ru-RU" b="1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 – 8</a:t>
            </a:r>
            <a:r>
              <a:rPr lang="ru-RU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 algn="ctr">
              <a:lnSpc>
                <a:spcPct val="90000"/>
              </a:lnSpc>
              <a:buNone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где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 – номер группы в периодической системе </a:t>
            </a:r>
            <a:r>
              <a:rPr lang="ru-RU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х.э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marL="0" indent="0" algn="ctr">
              <a:lnSpc>
                <a:spcPct val="90000"/>
              </a:lnSpc>
              <a:buNone/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С.О. второго элемента рассчитываем по химической формуле вещества</a:t>
            </a:r>
          </a:p>
          <a:p>
            <a:pPr marL="0" indent="0" algn="ctr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rgbClr val="00B0F0"/>
                </a:solidFill>
              </a:rPr>
              <a:t>Например: MgCl</a:t>
            </a:r>
            <a:r>
              <a:rPr lang="ru-RU" sz="1600" b="1" dirty="0">
                <a:solidFill>
                  <a:srgbClr val="00B0F0"/>
                </a:solidFill>
              </a:rPr>
              <a:t>2 </a:t>
            </a:r>
          </a:p>
          <a:p>
            <a:pPr marL="0" indent="0" algn="ctr">
              <a:lnSpc>
                <a:spcPct val="90000"/>
              </a:lnSpc>
              <a:buNone/>
              <a:defRPr/>
            </a:pPr>
            <a:r>
              <a:rPr lang="ru-RU" sz="1600" b="1" dirty="0">
                <a:solidFill>
                  <a:srgbClr val="00B0F0"/>
                </a:solidFill>
              </a:rPr>
              <a:t>степень окисления хлора равна (7 – 8) = -1, </a:t>
            </a:r>
            <a:endParaRPr lang="ru-RU" sz="1600" b="1" dirty="0" smtClean="0">
              <a:solidFill>
                <a:srgbClr val="00B0F0"/>
              </a:solidFill>
            </a:endParaRPr>
          </a:p>
          <a:p>
            <a:pPr marL="0" indent="0" algn="ctr">
              <a:lnSpc>
                <a:spcPct val="90000"/>
              </a:lnSpc>
              <a:buNone/>
              <a:defRPr/>
            </a:pPr>
            <a:r>
              <a:rPr lang="ru-RU" sz="1600" b="1" dirty="0" smtClean="0">
                <a:solidFill>
                  <a:srgbClr val="00B0F0"/>
                </a:solidFill>
              </a:rPr>
              <a:t>пусть С.О. </a:t>
            </a:r>
            <a:r>
              <a:rPr lang="ru-RU" sz="1600" b="1" dirty="0">
                <a:solidFill>
                  <a:srgbClr val="00B0F0"/>
                </a:solidFill>
              </a:rPr>
              <a:t>магния +х      </a:t>
            </a:r>
          </a:p>
          <a:p>
            <a:pPr marL="0" indent="0" algn="ctr">
              <a:lnSpc>
                <a:spcPct val="90000"/>
              </a:lnSpc>
              <a:buNone/>
              <a:defRPr/>
            </a:pPr>
            <a:r>
              <a:rPr lang="ru-RU" sz="1600" b="1" dirty="0">
                <a:solidFill>
                  <a:srgbClr val="00B0F0"/>
                </a:solidFill>
              </a:rPr>
              <a:t>Х + (-1)*2 = 0         х + (-2) = 0 следовательно, х = +2                          </a:t>
            </a:r>
          </a:p>
          <a:p>
            <a:pPr marL="0" indent="0" algn="ctr">
              <a:lnSpc>
                <a:spcPct val="90000"/>
              </a:lnSpc>
              <a:buNone/>
              <a:defRPr/>
            </a:pPr>
            <a:r>
              <a:rPr lang="ru-RU" sz="1600" b="1" dirty="0">
                <a:solidFill>
                  <a:srgbClr val="00B0F0"/>
                </a:solidFill>
              </a:rPr>
              <a:t>    </a:t>
            </a:r>
            <a:r>
              <a:rPr lang="ru-RU" sz="1800" b="1" dirty="0">
                <a:solidFill>
                  <a:srgbClr val="00B0F0"/>
                </a:solidFill>
              </a:rPr>
              <a:t>+2     -1</a:t>
            </a:r>
            <a:endParaRPr lang="ru-RU" sz="1600" b="1" dirty="0">
              <a:solidFill>
                <a:srgbClr val="00B0F0"/>
              </a:solidFill>
            </a:endParaRPr>
          </a:p>
          <a:p>
            <a:pPr marL="0" indent="0" algn="ctr">
              <a:lnSpc>
                <a:spcPct val="90000"/>
              </a:lnSpc>
              <a:buNone/>
              <a:defRPr/>
            </a:pPr>
            <a:r>
              <a:rPr lang="ru-RU" sz="1600" b="1" dirty="0">
                <a:solidFill>
                  <a:srgbClr val="00B0F0"/>
                </a:solidFill>
              </a:rPr>
              <a:t>   </a:t>
            </a:r>
            <a:r>
              <a:rPr lang="ru-RU" sz="3200" dirty="0">
                <a:solidFill>
                  <a:srgbClr val="00B0F0"/>
                </a:solidFill>
              </a:rPr>
              <a:t>MgCl</a:t>
            </a:r>
            <a:r>
              <a:rPr lang="ru-RU" sz="1600" b="1" dirty="0">
                <a:solidFill>
                  <a:srgbClr val="00B0F0"/>
                </a:solidFill>
              </a:rPr>
              <a:t>2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449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ru-RU" sz="23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Если атом одного </a:t>
            </a:r>
            <a:r>
              <a:rPr lang="ru-RU" sz="23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х.э</a:t>
            </a:r>
            <a:r>
              <a:rPr lang="ru-RU" sz="23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может принимать несколько значений С.О., в названии указывают С.О. римскими цифрами в скобках</a:t>
            </a:r>
          </a:p>
          <a:p>
            <a:pPr marL="0" indent="0" algn="ctr">
              <a:buNone/>
              <a:defRPr/>
            </a:pPr>
            <a:r>
              <a:rPr lang="ru-RU" sz="23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Примеры:    + 2   - 2                        + </a:t>
            </a:r>
            <a:r>
              <a:rPr lang="ru-RU" sz="23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 </a:t>
            </a:r>
            <a:r>
              <a:rPr lang="ru-RU" sz="23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- 2</a:t>
            </a:r>
          </a:p>
          <a:p>
            <a:pPr marL="0" indent="0" algn="ctr">
              <a:buNone/>
              <a:defRPr/>
            </a:pPr>
            <a:r>
              <a:rPr lang="ru-RU" sz="23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</a:t>
            </a:r>
            <a:r>
              <a:rPr lang="ru-RU" sz="23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FeO</a:t>
            </a:r>
            <a:r>
              <a:rPr lang="ru-RU" sz="23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Fe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ru-RU" sz="23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41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764704"/>
            <a:ext cx="7113984" cy="5322060"/>
          </a:xfrm>
        </p:spPr>
        <p:txBody>
          <a:bodyPr>
            <a:normAutofit fontScale="85000" lnSpcReduction="20000"/>
          </a:bodyPr>
          <a:lstStyle/>
          <a:p>
            <a:pPr marL="0" indent="0" algn="ctr" fontAlgn="base">
              <a:buNone/>
            </a:pPr>
            <a:r>
              <a:rPr lang="ru-RU" dirty="0"/>
              <a:t>Алгоритм решения</a:t>
            </a:r>
          </a:p>
          <a:p>
            <a:pPr marL="0" indent="0" algn="ctr" fontAlgn="base">
              <a:buNone/>
            </a:pPr>
            <a:r>
              <a:rPr lang="ru-RU" dirty="0"/>
              <a:t>Примеры </a:t>
            </a:r>
          </a:p>
          <a:p>
            <a:pPr marL="0" indent="0" algn="ctr" fontAlgn="base">
              <a:buNone/>
            </a:pPr>
            <a:r>
              <a:rPr lang="ru-RU" dirty="0"/>
              <a:t>1. Запишите символы </a:t>
            </a:r>
            <a:r>
              <a:rPr lang="ru-RU" dirty="0" err="1"/>
              <a:t>х.э</a:t>
            </a:r>
            <a:r>
              <a:rPr lang="ru-RU" dirty="0"/>
              <a:t>. </a:t>
            </a:r>
          </a:p>
          <a:p>
            <a:pPr marL="0" indent="0" algn="ctr" fontAlgn="base">
              <a:buNone/>
            </a:pPr>
            <a:r>
              <a:rPr lang="ru-RU" dirty="0"/>
              <a:t>(согласно </a:t>
            </a:r>
            <a:r>
              <a:rPr lang="ru-RU" dirty="0" err="1"/>
              <a:t>электроотрицательности</a:t>
            </a:r>
            <a:r>
              <a:rPr lang="ru-RU" dirty="0"/>
              <a:t>)</a:t>
            </a:r>
          </a:p>
          <a:p>
            <a:pPr marL="0" indent="0" algn="ctr" fontAlgn="base">
              <a:buNone/>
            </a:pPr>
            <a:r>
              <a:rPr lang="en-US" dirty="0"/>
              <a:t>Al</a:t>
            </a:r>
            <a:r>
              <a:rPr lang="ru-RU" dirty="0"/>
              <a:t> О</a:t>
            </a:r>
          </a:p>
          <a:p>
            <a:pPr marL="0" indent="0" algn="ctr" fontAlgn="base">
              <a:buNone/>
            </a:pPr>
            <a:r>
              <a:rPr lang="ru-RU" dirty="0"/>
              <a:t>2. Запишите СО над знаками </a:t>
            </a:r>
            <a:r>
              <a:rPr lang="ru-RU" dirty="0" err="1"/>
              <a:t>х.э</a:t>
            </a:r>
            <a:r>
              <a:rPr lang="ru-RU" dirty="0"/>
              <a:t>.</a:t>
            </a:r>
          </a:p>
          <a:p>
            <a:pPr marL="0" indent="0" algn="ctr" fontAlgn="base">
              <a:buNone/>
            </a:pPr>
            <a:r>
              <a:rPr lang="ru-RU" b="1" dirty="0" smtClean="0"/>
              <a:t>+</a:t>
            </a:r>
            <a:r>
              <a:rPr lang="ru-RU" b="1" dirty="0"/>
              <a:t>3  </a:t>
            </a:r>
            <a:r>
              <a:rPr lang="ru-RU" b="1" dirty="0" smtClean="0"/>
              <a:t>-</a:t>
            </a:r>
            <a:r>
              <a:rPr lang="ru-RU" b="1" dirty="0"/>
              <a:t>2</a:t>
            </a:r>
            <a:endParaRPr lang="ru-RU" dirty="0"/>
          </a:p>
          <a:p>
            <a:pPr marL="0" indent="0" algn="ctr" fontAlgn="base">
              <a:buNone/>
            </a:pPr>
            <a:r>
              <a:rPr lang="en-US" dirty="0"/>
              <a:t>Al</a:t>
            </a:r>
            <a:r>
              <a:rPr lang="ru-RU" b="1" dirty="0"/>
              <a:t>  </a:t>
            </a:r>
            <a:r>
              <a:rPr lang="ru-RU" dirty="0"/>
              <a:t>О</a:t>
            </a:r>
          </a:p>
          <a:p>
            <a:pPr marL="0" indent="0" algn="ctr" fontAlgn="base">
              <a:buNone/>
            </a:pPr>
            <a:r>
              <a:rPr lang="ru-RU" dirty="0"/>
              <a:t>3. Найдите наименьшее общее кратное (</a:t>
            </a:r>
            <a:r>
              <a:rPr lang="ru-RU" dirty="0" err="1"/>
              <a:t>н.о.к</a:t>
            </a:r>
            <a:r>
              <a:rPr lang="ru-RU" dirty="0"/>
              <a:t>.)</a:t>
            </a:r>
          </a:p>
          <a:p>
            <a:pPr marL="0" indent="0" algn="ctr" fontAlgn="base">
              <a:buNone/>
            </a:pPr>
            <a:r>
              <a:rPr lang="ru-RU" b="1" dirty="0"/>
              <a:t>+3      -2</a:t>
            </a:r>
            <a:endParaRPr lang="ru-RU" dirty="0"/>
          </a:p>
          <a:p>
            <a:pPr marL="0" indent="0" algn="ctr" fontAlgn="base">
              <a:buNone/>
            </a:pPr>
            <a:r>
              <a:rPr lang="en-US" dirty="0"/>
              <a:t>Al</a:t>
            </a:r>
            <a:r>
              <a:rPr lang="ru-RU" b="1" dirty="0"/>
              <a:t>  </a:t>
            </a:r>
            <a:r>
              <a:rPr lang="ru-RU" dirty="0"/>
              <a:t>О  </a:t>
            </a:r>
            <a:r>
              <a:rPr lang="ru-RU" dirty="0" err="1"/>
              <a:t>н.о.к</a:t>
            </a:r>
            <a:r>
              <a:rPr lang="ru-RU" dirty="0"/>
              <a:t>. = 6</a:t>
            </a:r>
          </a:p>
          <a:p>
            <a:pPr marL="0" indent="0" algn="ctr" fontAlgn="base">
              <a:buNone/>
            </a:pPr>
            <a:r>
              <a:rPr lang="ru-RU" dirty="0"/>
              <a:t>4. Разделите </a:t>
            </a:r>
            <a:r>
              <a:rPr lang="ru-RU" dirty="0" err="1"/>
              <a:t>н.о.к</a:t>
            </a:r>
            <a:r>
              <a:rPr lang="ru-RU" dirty="0"/>
              <a:t>. на С.О. </a:t>
            </a:r>
            <a:r>
              <a:rPr lang="ru-RU" dirty="0" err="1"/>
              <a:t>х.э</a:t>
            </a:r>
            <a:r>
              <a:rPr lang="ru-RU" dirty="0"/>
              <a:t>. Полученные числа являются соответствующими индексами</a:t>
            </a:r>
          </a:p>
          <a:p>
            <a:pPr marL="0" indent="0" algn="ctr" fontAlgn="base">
              <a:buNone/>
            </a:pPr>
            <a:r>
              <a:rPr lang="ru-RU" b="1" dirty="0"/>
              <a:t>6 : 3 = 2</a:t>
            </a:r>
            <a:endParaRPr lang="ru-RU" dirty="0"/>
          </a:p>
          <a:p>
            <a:pPr marL="0" indent="0" algn="ctr" fontAlgn="base">
              <a:buNone/>
            </a:pPr>
            <a:r>
              <a:rPr lang="ru-RU" b="1" dirty="0"/>
              <a:t>6 : 2 = 3</a:t>
            </a:r>
            <a:endParaRPr lang="ru-RU" dirty="0"/>
          </a:p>
          <a:p>
            <a:pPr marL="0" indent="0" algn="ctr" fontAlgn="base">
              <a:buNone/>
            </a:pPr>
            <a:r>
              <a:rPr lang="ru-RU" dirty="0"/>
              <a:t>5. Запишите формулу вещества</a:t>
            </a:r>
          </a:p>
          <a:p>
            <a:pPr marL="0" indent="0" algn="ctr" fontAlgn="base">
              <a:buNone/>
            </a:pPr>
            <a:r>
              <a:rPr lang="en-US" b="1" dirty="0"/>
              <a:t>Al</a:t>
            </a:r>
            <a:r>
              <a:rPr lang="ru-RU" sz="1900" b="1" dirty="0"/>
              <a:t>2</a:t>
            </a:r>
            <a:r>
              <a:rPr lang="ru-RU" b="1" dirty="0"/>
              <a:t>О</a:t>
            </a:r>
            <a:r>
              <a:rPr lang="en-US" sz="1900" b="1" dirty="0"/>
              <a:t>3</a:t>
            </a:r>
            <a:endParaRPr lang="ru-RU" sz="1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061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Проверь себя</a:t>
            </a:r>
          </a:p>
        </p:txBody>
      </p:sp>
      <p:sp>
        <p:nvSpPr>
          <p:cNvPr id="11981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483768" y="1700808"/>
            <a:ext cx="4038600" cy="4525963"/>
          </a:xfrm>
          <a:prstGeom prst="rect">
            <a:avLst/>
          </a:prstGeo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Найди значение С.О.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200" b="1" dirty="0" err="1" smtClean="0"/>
              <a:t>CaO</a:t>
            </a:r>
            <a:r>
              <a:rPr lang="en-US" sz="3200" b="1" baseline="-25000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200" b="1" dirty="0" smtClean="0"/>
              <a:t>AlCl</a:t>
            </a:r>
            <a:r>
              <a:rPr lang="en-US" sz="3200" b="1" baseline="-25000" dirty="0" smtClean="0"/>
              <a:t>3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200" b="1" dirty="0" smtClean="0"/>
              <a:t>Fe</a:t>
            </a:r>
            <a:r>
              <a:rPr lang="en-US" sz="3200" b="1" baseline="-25000" dirty="0" smtClean="0"/>
              <a:t>2</a:t>
            </a:r>
            <a:r>
              <a:rPr lang="en-US" sz="3200" b="1" dirty="0" smtClean="0"/>
              <a:t>S</a:t>
            </a:r>
            <a:r>
              <a:rPr lang="en-US" sz="3200" b="1" baseline="-25000" dirty="0" smtClean="0"/>
              <a:t>3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200" b="1" dirty="0" smtClean="0"/>
              <a:t>K</a:t>
            </a:r>
            <a:r>
              <a:rPr lang="en-US" sz="3200" b="1" baseline="-25000" dirty="0" smtClean="0"/>
              <a:t>2</a:t>
            </a:r>
            <a:r>
              <a:rPr lang="en-US" sz="3200" b="1" dirty="0" smtClean="0"/>
              <a:t>O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200" b="1" dirty="0" err="1" smtClean="0"/>
              <a:t>FeBr</a:t>
            </a:r>
            <a:r>
              <a:rPr lang="ru-RU" sz="3200" b="1" baseline="-25000" dirty="0" smtClean="0"/>
              <a:t>2</a:t>
            </a:r>
            <a:endParaRPr lang="en-US" sz="3200" b="1" baseline="-25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200" b="1" dirty="0" err="1" smtClean="0"/>
              <a:t>AlN</a:t>
            </a:r>
            <a:endParaRPr lang="en-US" sz="3200" b="1" baseline="-25000" dirty="0" smtClean="0"/>
          </a:p>
          <a:p>
            <a:pPr eaLnBrk="1" hangingPunct="1">
              <a:defRPr/>
            </a:pPr>
            <a:endParaRPr lang="ru-RU" sz="3200" dirty="0" smtClean="0">
              <a:solidFill>
                <a:srgbClr val="F4F9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93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9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9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9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9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9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9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9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9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98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98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98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98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Проверь себя</a:t>
            </a:r>
          </a:p>
        </p:txBody>
      </p:sp>
      <p:sp>
        <p:nvSpPr>
          <p:cNvPr id="11981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59632" y="1700808"/>
            <a:ext cx="4038600" cy="4525963"/>
          </a:xfrm>
          <a:prstGeom prst="rect">
            <a:avLst/>
          </a:prstGeo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Найди значение С.О.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200" b="1" dirty="0" err="1" smtClean="0"/>
              <a:t>CaO</a:t>
            </a:r>
            <a:r>
              <a:rPr lang="en-US" sz="3200" b="1" baseline="-25000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200" b="1" dirty="0" smtClean="0"/>
              <a:t>AlCl</a:t>
            </a:r>
            <a:r>
              <a:rPr lang="en-US" sz="3200" b="1" baseline="-25000" dirty="0" smtClean="0"/>
              <a:t>3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200" b="1" dirty="0" smtClean="0"/>
              <a:t>Fe</a:t>
            </a:r>
            <a:r>
              <a:rPr lang="en-US" sz="3200" b="1" baseline="-25000" dirty="0" smtClean="0"/>
              <a:t>2</a:t>
            </a:r>
            <a:r>
              <a:rPr lang="en-US" sz="3200" b="1" dirty="0" smtClean="0"/>
              <a:t>S</a:t>
            </a:r>
            <a:r>
              <a:rPr lang="en-US" sz="3200" b="1" baseline="-25000" dirty="0" smtClean="0"/>
              <a:t>3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200" b="1" dirty="0" smtClean="0"/>
              <a:t>K</a:t>
            </a:r>
            <a:r>
              <a:rPr lang="en-US" sz="3200" b="1" baseline="-25000" dirty="0" smtClean="0"/>
              <a:t>2</a:t>
            </a:r>
            <a:r>
              <a:rPr lang="en-US" sz="3200" b="1" dirty="0" smtClean="0"/>
              <a:t>O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200" b="1" dirty="0" err="1" smtClean="0"/>
              <a:t>FeBr</a:t>
            </a:r>
            <a:r>
              <a:rPr lang="ru-RU" sz="3200" b="1" baseline="-25000" dirty="0" smtClean="0"/>
              <a:t>2</a:t>
            </a:r>
            <a:endParaRPr lang="en-US" sz="3200" b="1" baseline="-25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200" b="1" dirty="0" err="1" smtClean="0"/>
              <a:t>AlN</a:t>
            </a:r>
            <a:endParaRPr lang="en-US" sz="3200" b="1" baseline="-25000" dirty="0" smtClean="0"/>
          </a:p>
          <a:p>
            <a:pPr eaLnBrk="1" hangingPunct="1">
              <a:defRPr/>
            </a:pPr>
            <a:endParaRPr lang="ru-RU" sz="3200" dirty="0" smtClean="0">
              <a:solidFill>
                <a:srgbClr val="F4F91D"/>
              </a:solidFill>
            </a:endParaRPr>
          </a:p>
        </p:txBody>
      </p:sp>
      <p:sp>
        <p:nvSpPr>
          <p:cNvPr id="119813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724128" y="1628800"/>
            <a:ext cx="4038600" cy="4525963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Правильные ответы:</a:t>
            </a:r>
          </a:p>
          <a:p>
            <a:pPr eaLnBrk="1" hangingPunct="1">
              <a:defRPr/>
            </a:pPr>
            <a:r>
              <a:rPr lang="ru-RU" sz="3200" b="1" dirty="0" smtClean="0"/>
              <a:t>+2, -2 </a:t>
            </a:r>
          </a:p>
          <a:p>
            <a:pPr eaLnBrk="1" hangingPunct="1">
              <a:defRPr/>
            </a:pPr>
            <a:r>
              <a:rPr lang="ru-RU" sz="3200" b="1" dirty="0" smtClean="0"/>
              <a:t>+3, -1</a:t>
            </a:r>
          </a:p>
          <a:p>
            <a:pPr eaLnBrk="1" hangingPunct="1">
              <a:defRPr/>
            </a:pPr>
            <a:r>
              <a:rPr lang="ru-RU" sz="3200" b="1" dirty="0" smtClean="0"/>
              <a:t>+3, -2</a:t>
            </a:r>
          </a:p>
          <a:p>
            <a:pPr eaLnBrk="1" hangingPunct="1">
              <a:defRPr/>
            </a:pPr>
            <a:r>
              <a:rPr lang="ru-RU" sz="3200" b="1" dirty="0" smtClean="0"/>
              <a:t>+1, -2</a:t>
            </a:r>
          </a:p>
          <a:p>
            <a:pPr eaLnBrk="1" hangingPunct="1">
              <a:defRPr/>
            </a:pPr>
            <a:r>
              <a:rPr lang="ru-RU" sz="3200" b="1" dirty="0" smtClean="0"/>
              <a:t>+2, -1</a:t>
            </a:r>
          </a:p>
          <a:p>
            <a:pPr eaLnBrk="1" hangingPunct="1">
              <a:defRPr/>
            </a:pPr>
            <a:r>
              <a:rPr lang="ru-RU" sz="3200" b="1" dirty="0" smtClean="0"/>
              <a:t>+3, -3</a:t>
            </a:r>
          </a:p>
          <a:p>
            <a:pPr eaLnBrk="1" hangingPunct="1">
              <a:defRPr/>
            </a:pPr>
            <a:endParaRPr lang="ru-RU" sz="3200" dirty="0" smtClean="0"/>
          </a:p>
        </p:txBody>
      </p:sp>
    </p:spTree>
    <p:extLst>
      <p:ext uri="{BB962C8B-B14F-4D97-AF65-F5344CB8AC3E}">
        <p14:creationId xmlns:p14="http://schemas.microsoft.com/office/powerpoint/2010/main" val="133910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9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9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98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98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9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9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98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198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9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9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198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198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9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9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198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198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198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198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198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198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198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198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198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1198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Учитель\Desktop\вв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79"/>
            <a:ext cx="7704856" cy="573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388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вввв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632848" cy="572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427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Степень окисления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Бинарные соединения- соединения, состоящие  из двух химических элементов.</a:t>
            </a:r>
          </a:p>
          <a:p>
            <a:pPr marL="0" indent="0" algn="ctr">
              <a:buNone/>
            </a:pPr>
            <a:endParaRPr lang="ru-RU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n-US" sz="3600" dirty="0" err="1" smtClean="0">
                <a:solidFill>
                  <a:srgbClr val="002060"/>
                </a:solidFill>
              </a:rPr>
              <a:t>Na</a:t>
            </a:r>
            <a:r>
              <a:rPr lang="en-US" sz="3600" dirty="0" err="1" smtClean="0">
                <a:solidFill>
                  <a:srgbClr val="00B0F0"/>
                </a:solidFill>
              </a:rPr>
              <a:t>Cl</a:t>
            </a:r>
            <a:endParaRPr lang="en-US" sz="3600" dirty="0" smtClean="0">
              <a:solidFill>
                <a:srgbClr val="00B0F0"/>
              </a:solidFill>
            </a:endParaRPr>
          </a:p>
          <a:p>
            <a:pPr marL="0" indent="0" algn="ctr">
              <a:buNone/>
            </a:pPr>
            <a:r>
              <a:rPr lang="en-US" sz="3600" dirty="0" err="1" smtClean="0">
                <a:solidFill>
                  <a:srgbClr val="00B0F0"/>
                </a:solidFill>
              </a:rPr>
              <a:t>H</a:t>
            </a:r>
            <a:r>
              <a:rPr lang="en-US" sz="3600" dirty="0" err="1" smtClean="0">
                <a:solidFill>
                  <a:srgbClr val="002060"/>
                </a:solidFill>
              </a:rPr>
              <a:t>Cl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14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196752"/>
            <a:ext cx="5472608" cy="720080"/>
          </a:xfrm>
        </p:spPr>
        <p:txBody>
          <a:bodyPr>
            <a:normAutofit/>
          </a:bodyPr>
          <a:lstStyle/>
          <a:p>
            <a:r>
              <a:rPr lang="ru-RU" sz="3600" dirty="0"/>
              <a:t>Степень </a:t>
            </a:r>
            <a:r>
              <a:rPr lang="ru-RU" sz="3600" dirty="0" smtClean="0"/>
              <a:t>окисления</a:t>
            </a:r>
            <a:r>
              <a:rPr lang="en-US" sz="3600" dirty="0" smtClean="0"/>
              <a:t>-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1988840"/>
            <a:ext cx="5712179" cy="15240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это условный  заряд атомов  химического элемента в соединении, вычисленный  на основе предположения, что все соединения состоят </a:t>
            </a:r>
            <a:r>
              <a:rPr lang="ru-RU" sz="2000" u="sng" dirty="0" smtClean="0"/>
              <a:t>только из ионов.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7804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052736"/>
            <a:ext cx="6399813" cy="4670333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ru-RU" dirty="0" smtClean="0"/>
              <a:t>Суммарная степень окисления в соединениях </a:t>
            </a:r>
            <a:r>
              <a:rPr lang="ru-RU" u="sng" dirty="0" smtClean="0"/>
              <a:t>всегда</a:t>
            </a:r>
            <a:r>
              <a:rPr lang="ru-RU" dirty="0" smtClean="0"/>
              <a:t> равна нулю.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2. Степень окисления  может иметь отрицательное, положительное  или нулевое значения.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С.О. 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атомов в простых веществах равна нулю    </a:t>
            </a:r>
          </a:p>
          <a:p>
            <a:pPr marL="0" indent="0" algn="ctr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rgbClr val="7030A0"/>
                </a:solidFill>
              </a:rPr>
              <a:t> </a:t>
            </a:r>
            <a:r>
              <a:rPr lang="ru-RU" sz="1800" b="1" dirty="0" smtClean="0">
                <a:solidFill>
                  <a:srgbClr val="7030A0"/>
                </a:solidFill>
              </a:rPr>
              <a:t>0           </a:t>
            </a:r>
            <a:r>
              <a:rPr lang="ru-RU" sz="1800" b="1" dirty="0">
                <a:solidFill>
                  <a:srgbClr val="7030A0"/>
                </a:solidFill>
              </a:rPr>
              <a:t>0             0                0         </a:t>
            </a:r>
            <a:r>
              <a:rPr lang="ru-RU" sz="1800" b="1" dirty="0" smtClean="0">
                <a:solidFill>
                  <a:srgbClr val="7030A0"/>
                </a:solidFill>
              </a:rPr>
              <a:t> 0</a:t>
            </a:r>
            <a:endParaRPr lang="ru-RU" sz="3200" dirty="0">
              <a:solidFill>
                <a:srgbClr val="7030A0"/>
              </a:solidFill>
            </a:endParaRPr>
          </a:p>
          <a:p>
            <a:pPr marL="0" indent="0" algn="ctr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rgbClr val="7030A0"/>
                </a:solidFill>
              </a:rPr>
              <a:t>  </a:t>
            </a:r>
            <a:r>
              <a:rPr lang="en-US" sz="3200" dirty="0">
                <a:solidFill>
                  <a:srgbClr val="7030A0"/>
                </a:solidFill>
              </a:rPr>
              <a:t>Al</a:t>
            </a:r>
            <a:r>
              <a:rPr lang="ru-RU" sz="3200" dirty="0">
                <a:solidFill>
                  <a:srgbClr val="7030A0"/>
                </a:solidFill>
              </a:rPr>
              <a:t>  </a:t>
            </a:r>
            <a:r>
              <a:rPr lang="ru-RU" sz="1400" dirty="0">
                <a:solidFill>
                  <a:srgbClr val="7030A0"/>
                </a:solidFill>
              </a:rPr>
              <a:t>       </a:t>
            </a:r>
            <a:r>
              <a:rPr lang="ru-RU" sz="3200" dirty="0">
                <a:solidFill>
                  <a:srgbClr val="7030A0"/>
                </a:solidFill>
              </a:rPr>
              <a:t>H</a:t>
            </a:r>
            <a:r>
              <a:rPr lang="ru-RU" sz="1600" b="1" dirty="0">
                <a:solidFill>
                  <a:srgbClr val="7030A0"/>
                </a:solidFill>
              </a:rPr>
              <a:t>2</a:t>
            </a:r>
            <a:r>
              <a:rPr lang="ru-RU" sz="1400" dirty="0">
                <a:solidFill>
                  <a:srgbClr val="7030A0"/>
                </a:solidFill>
              </a:rPr>
              <a:t>            </a:t>
            </a:r>
            <a:r>
              <a:rPr lang="ru-RU" sz="3200" dirty="0">
                <a:solidFill>
                  <a:srgbClr val="7030A0"/>
                </a:solidFill>
              </a:rPr>
              <a:t>F</a:t>
            </a:r>
            <a:r>
              <a:rPr lang="ru-RU" sz="1600" b="1" dirty="0">
                <a:solidFill>
                  <a:srgbClr val="7030A0"/>
                </a:solidFill>
              </a:rPr>
              <a:t>2</a:t>
            </a:r>
            <a:r>
              <a:rPr lang="ru-RU" sz="1400" dirty="0">
                <a:solidFill>
                  <a:srgbClr val="7030A0"/>
                </a:solidFill>
              </a:rPr>
              <a:t>             </a:t>
            </a:r>
            <a:r>
              <a:rPr lang="en-US" sz="3200" dirty="0">
                <a:solidFill>
                  <a:srgbClr val="7030A0"/>
                </a:solidFill>
              </a:rPr>
              <a:t>Ca</a:t>
            </a:r>
            <a:r>
              <a:rPr lang="ru-RU" sz="1400" dirty="0">
                <a:solidFill>
                  <a:srgbClr val="7030A0"/>
                </a:solidFill>
              </a:rPr>
              <a:t>            </a:t>
            </a:r>
            <a:r>
              <a:rPr lang="en-US" sz="3200" dirty="0">
                <a:solidFill>
                  <a:srgbClr val="7030A0"/>
                </a:solidFill>
              </a:rPr>
              <a:t>O</a:t>
            </a:r>
            <a:r>
              <a:rPr lang="ru-RU" sz="1400" b="1" dirty="0">
                <a:solidFill>
                  <a:srgbClr val="7030A0"/>
                </a:solidFill>
              </a:rPr>
              <a:t>2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322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Бинарные соединения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592" y="2119257"/>
            <a:ext cx="7416824" cy="360381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dirty="0" smtClean="0"/>
              <a:t>Бинарные соединения – это соединения, в состав которых входят атомы двух </a:t>
            </a:r>
            <a:r>
              <a:rPr lang="ru-RU" sz="2800" dirty="0" err="1" smtClean="0"/>
              <a:t>х.э</a:t>
            </a:r>
            <a:r>
              <a:rPr lang="ru-RU" sz="2800" dirty="0" smtClean="0"/>
              <a:t>.        (</a:t>
            </a:r>
            <a:r>
              <a:rPr lang="ru-RU" sz="2800" i="1" dirty="0" smtClean="0"/>
              <a:t>би</a:t>
            </a:r>
            <a:r>
              <a:rPr lang="ru-RU" sz="2800" dirty="0" smtClean="0"/>
              <a:t> – два)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dirty="0" smtClean="0"/>
              <a:t>Как правило в бинарных соединениях на втором месте записывают </a:t>
            </a:r>
            <a:r>
              <a:rPr lang="ru-RU" sz="2800" dirty="0" err="1" smtClean="0"/>
              <a:t>х.э</a:t>
            </a:r>
            <a:r>
              <a:rPr lang="ru-RU" sz="2800" dirty="0" smtClean="0"/>
              <a:t>. с отрицательным значением С.О.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  (</a:t>
            </a:r>
            <a:r>
              <a:rPr lang="ru-RU" sz="2800" dirty="0" smtClean="0">
                <a:solidFill>
                  <a:srgbClr val="F52168"/>
                </a:solidFill>
              </a:rPr>
              <a:t>более электроотрицательный </a:t>
            </a:r>
            <a:r>
              <a:rPr lang="ru-RU" sz="2800" dirty="0" err="1" smtClean="0">
                <a:solidFill>
                  <a:srgbClr val="F52168"/>
                </a:solidFill>
              </a:rPr>
              <a:t>х.э</a:t>
            </a:r>
            <a:r>
              <a:rPr lang="ru-RU" sz="2800" dirty="0" smtClean="0"/>
              <a:t>.)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400" b="1" dirty="0" smtClean="0"/>
              <a:t>+1    </a:t>
            </a:r>
            <a:r>
              <a:rPr lang="ru-RU" sz="1400" b="1" dirty="0" smtClean="0">
                <a:solidFill>
                  <a:srgbClr val="F52168"/>
                </a:solidFill>
              </a:rPr>
              <a:t>-2</a:t>
            </a:r>
            <a:r>
              <a:rPr lang="ru-RU" sz="1400" b="1" dirty="0" smtClean="0"/>
              <a:t>              +2     </a:t>
            </a:r>
            <a:r>
              <a:rPr lang="ru-RU" sz="1400" b="1" dirty="0" smtClean="0">
                <a:solidFill>
                  <a:srgbClr val="F52168"/>
                </a:solidFill>
              </a:rPr>
              <a:t>-1</a:t>
            </a:r>
            <a:r>
              <a:rPr lang="ru-RU" sz="1400" b="1" dirty="0" smtClean="0"/>
              <a:t>                  +3      </a:t>
            </a:r>
            <a:r>
              <a:rPr lang="ru-RU" sz="1400" b="1" dirty="0" smtClean="0">
                <a:solidFill>
                  <a:srgbClr val="F52168"/>
                </a:solidFill>
              </a:rPr>
              <a:t>-2</a:t>
            </a:r>
            <a:r>
              <a:rPr lang="ru-RU" sz="1400" b="1" dirty="0" smtClean="0"/>
              <a:t>                  +3   </a:t>
            </a:r>
            <a:r>
              <a:rPr lang="ru-RU" sz="1400" b="1" dirty="0" smtClean="0">
                <a:solidFill>
                  <a:srgbClr val="F52168"/>
                </a:solidFill>
              </a:rPr>
              <a:t>-4</a:t>
            </a:r>
            <a:r>
              <a:rPr lang="ru-RU" sz="1400" b="1" dirty="0" smtClean="0"/>
              <a:t>                  +2      </a:t>
            </a:r>
            <a:r>
              <a:rPr lang="ru-RU" sz="1400" b="1" dirty="0" smtClean="0">
                <a:solidFill>
                  <a:srgbClr val="F52168"/>
                </a:solidFill>
              </a:rPr>
              <a:t>-3</a:t>
            </a:r>
            <a:r>
              <a:rPr lang="ru-RU" sz="1400" b="1" dirty="0" smtClean="0"/>
              <a:t>           +1    </a:t>
            </a:r>
            <a:r>
              <a:rPr lang="ru-RU" sz="1400" b="1" dirty="0" smtClean="0">
                <a:solidFill>
                  <a:srgbClr val="F52168"/>
                </a:solidFill>
              </a:rPr>
              <a:t>-1</a:t>
            </a:r>
            <a:r>
              <a:rPr lang="ru-RU" sz="1400" b="1" dirty="0" smtClean="0"/>
              <a:t> 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K</a:t>
            </a:r>
            <a:r>
              <a:rPr lang="ru-RU" sz="1400" b="1" dirty="0" smtClean="0"/>
              <a:t>2</a:t>
            </a:r>
            <a:r>
              <a:rPr lang="ru-RU" sz="2800" dirty="0" smtClean="0"/>
              <a:t>S     MgCl</a:t>
            </a:r>
            <a:r>
              <a:rPr lang="ru-RU" sz="1400" b="1" dirty="0" smtClean="0"/>
              <a:t>2</a:t>
            </a:r>
            <a:r>
              <a:rPr lang="ru-RU" sz="2800" dirty="0" smtClean="0"/>
              <a:t>      Fe</a:t>
            </a:r>
            <a:r>
              <a:rPr lang="ru-RU" sz="1400" b="1" dirty="0" smtClean="0"/>
              <a:t>2</a:t>
            </a:r>
            <a:r>
              <a:rPr lang="ru-RU" sz="2800" dirty="0" smtClean="0"/>
              <a:t>O</a:t>
            </a:r>
            <a:r>
              <a:rPr lang="ru-RU" sz="1400" b="1" dirty="0" smtClean="0"/>
              <a:t>3            </a:t>
            </a:r>
            <a:r>
              <a:rPr lang="ru-RU" sz="2800" dirty="0" smtClean="0"/>
              <a:t>Al</a:t>
            </a:r>
            <a:r>
              <a:rPr lang="ru-RU" sz="1400" b="1" dirty="0" smtClean="0"/>
              <a:t>4</a:t>
            </a:r>
            <a:r>
              <a:rPr lang="ru-RU" sz="2800" dirty="0" smtClean="0"/>
              <a:t>C</a:t>
            </a:r>
            <a:r>
              <a:rPr lang="ru-RU" sz="1400" b="1" dirty="0" smtClean="0"/>
              <a:t>3   </a:t>
            </a:r>
            <a:r>
              <a:rPr lang="ru-RU" sz="2800" dirty="0" smtClean="0"/>
              <a:t>     Ca</a:t>
            </a:r>
            <a:r>
              <a:rPr lang="ru-RU" sz="1400" b="1" dirty="0" smtClean="0"/>
              <a:t>3</a:t>
            </a:r>
            <a:r>
              <a:rPr lang="ru-RU" sz="2800" dirty="0" smtClean="0"/>
              <a:t>N</a:t>
            </a:r>
            <a:r>
              <a:rPr lang="ru-RU" sz="1400" b="1" dirty="0" smtClean="0"/>
              <a:t>2  </a:t>
            </a:r>
            <a:r>
              <a:rPr lang="ru-RU" sz="2800" dirty="0" smtClean="0"/>
              <a:t>  </a:t>
            </a:r>
            <a:r>
              <a:rPr lang="ru-RU" sz="2800" dirty="0" err="1" smtClean="0"/>
              <a:t>NaBr</a:t>
            </a:r>
            <a:r>
              <a:rPr lang="ru-RU" sz="2800" dirty="0" smtClean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64432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484784"/>
            <a:ext cx="6255797" cy="4238285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Металлы в соединениях всегда имеют положительное значение степени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окисления</a:t>
            </a:r>
          </a:p>
          <a:p>
            <a:pPr marL="0" indent="0" algn="ctr">
              <a:buNone/>
              <a:defRPr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С.О. металлов главных подгрупп численно равна номеру группы </a:t>
            </a:r>
          </a:p>
          <a:p>
            <a:pPr marL="0" indent="0" algn="ctr">
              <a:buNone/>
              <a:defRPr/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+1  </a:t>
            </a:r>
            <a:r>
              <a:rPr lang="en-US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-2               +2 </a:t>
            </a:r>
            <a:r>
              <a:rPr lang="en-US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-2                  +3 </a:t>
            </a:r>
            <a:r>
              <a:rPr lang="en-US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-2</a:t>
            </a:r>
          </a:p>
          <a:p>
            <a:pPr marL="0" indent="0" algn="ctr">
              <a:buNone/>
              <a:defRPr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Ca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 algn="ctr">
              <a:buNone/>
              <a:defRPr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гр.        2 гр.       3 гр.</a:t>
            </a: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68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764704"/>
            <a:ext cx="6412429" cy="453991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С.О. </a:t>
            </a:r>
            <a:r>
              <a:rPr lang="ru-RU" b="1" dirty="0">
                <a:solidFill>
                  <a:srgbClr val="F521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кислорода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всегда равна </a:t>
            </a:r>
            <a:r>
              <a:rPr lang="ru-RU" b="1" dirty="0">
                <a:solidFill>
                  <a:srgbClr val="F521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«-2</a:t>
            </a:r>
            <a:r>
              <a:rPr lang="ru-RU" b="1" dirty="0" smtClean="0">
                <a:solidFill>
                  <a:srgbClr val="F521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b="1" dirty="0" smtClean="0">
              <a:solidFill>
                <a:srgbClr val="F5216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r>
              <a:rPr lang="ru-RU" dirty="0" smtClean="0">
                <a:solidFill>
                  <a:srgbClr val="00B0F0"/>
                </a:solidFill>
              </a:rPr>
              <a:t>исключения:</a:t>
            </a:r>
          </a:p>
          <a:p>
            <a:pPr marL="0" indent="0" algn="ctr">
              <a:buNone/>
              <a:defRPr/>
            </a:pPr>
            <a:r>
              <a:rPr lang="ru-RU" dirty="0" smtClean="0">
                <a:solidFill>
                  <a:srgbClr val="002060"/>
                </a:solidFill>
              </a:rPr>
              <a:t>+1-1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  <a:defRPr/>
            </a:pPr>
            <a:r>
              <a:rPr lang="ru-RU" dirty="0" smtClean="0">
                <a:solidFill>
                  <a:srgbClr val="002060"/>
                </a:solidFill>
              </a:rPr>
              <a:t>     пероксиды           H</a:t>
            </a:r>
            <a:r>
              <a:rPr lang="ru-RU" sz="16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O</a:t>
            </a:r>
            <a:r>
              <a:rPr lang="ru-RU" sz="1600" dirty="0" smtClean="0">
                <a:solidFill>
                  <a:srgbClr val="002060"/>
                </a:solidFill>
              </a:rPr>
              <a:t>2 </a:t>
            </a:r>
            <a:r>
              <a:rPr lang="ru-RU" b="1" dirty="0" smtClean="0">
                <a:solidFill>
                  <a:srgbClr val="002060"/>
                </a:solidFill>
              </a:rPr>
              <a:t>    </a:t>
            </a:r>
          </a:p>
          <a:p>
            <a:pPr algn="ctr"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      </a:t>
            </a:r>
            <a:r>
              <a:rPr lang="en-US" b="1" dirty="0" smtClean="0">
                <a:solidFill>
                  <a:srgbClr val="002060"/>
                </a:solidFill>
              </a:rPr>
              <a:t>         +2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</a:rPr>
              <a:t>-1</a:t>
            </a:r>
            <a:r>
              <a:rPr lang="ru-RU" b="1" dirty="0" smtClean="0">
                <a:solidFill>
                  <a:srgbClr val="002060"/>
                </a:solidFill>
              </a:rPr>
              <a:t>                                                                        </a:t>
            </a:r>
            <a:r>
              <a:rPr lang="en-US" b="1" dirty="0" smtClean="0">
                <a:solidFill>
                  <a:srgbClr val="002060"/>
                </a:solidFill>
              </a:rPr>
              <a:t>                                        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  <a:defRPr/>
            </a:pPr>
            <a:r>
              <a:rPr lang="ru-RU" dirty="0" smtClean="0">
                <a:solidFill>
                  <a:srgbClr val="002060"/>
                </a:solidFill>
              </a:rPr>
              <a:t>     фторид кислорода    OF</a:t>
            </a:r>
            <a:r>
              <a:rPr lang="ru-RU" b="1" dirty="0" smtClean="0">
                <a:solidFill>
                  <a:srgbClr val="002060"/>
                </a:solidFill>
              </a:rPr>
              <a:t>2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  <a:defRPr/>
            </a:pP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958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31</TotalTime>
  <Words>517</Words>
  <Application>Microsoft Office PowerPoint</Application>
  <PresentationFormat>Экран (4:3)</PresentationFormat>
  <Paragraphs>92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Кнопка</vt:lpstr>
      <vt:lpstr>Презентация по химии 8класс «Степень окисления»</vt:lpstr>
      <vt:lpstr>Презентация PowerPoint</vt:lpstr>
      <vt:lpstr>Презентация PowerPoint</vt:lpstr>
      <vt:lpstr>Степень окисления</vt:lpstr>
      <vt:lpstr>Степень окисления-</vt:lpstr>
      <vt:lpstr>Презентация PowerPoint</vt:lpstr>
      <vt:lpstr>Бинарные соединения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Проверь себя</vt:lpstr>
      <vt:lpstr>Проверь себя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Степень окисления</dc:title>
  <dc:creator>Екатерина</dc:creator>
  <cp:lastModifiedBy>Учитель</cp:lastModifiedBy>
  <cp:revision>6</cp:revision>
  <dcterms:created xsi:type="dcterms:W3CDTF">2014-11-17T15:05:21Z</dcterms:created>
  <dcterms:modified xsi:type="dcterms:W3CDTF">2016-11-19T14:50:47Z</dcterms:modified>
</cp:coreProperties>
</file>