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87" r:id="rId3"/>
    <p:sldId id="294" r:id="rId4"/>
    <p:sldId id="272" r:id="rId5"/>
    <p:sldId id="286" r:id="rId6"/>
    <p:sldId id="273" r:id="rId7"/>
    <p:sldId id="274" r:id="rId8"/>
    <p:sldId id="275" r:id="rId9"/>
    <p:sldId id="276" r:id="rId10"/>
    <p:sldId id="277" r:id="rId11"/>
    <p:sldId id="288" r:id="rId12"/>
    <p:sldId id="289" r:id="rId13"/>
    <p:sldId id="290" r:id="rId14"/>
    <p:sldId id="279" r:id="rId15"/>
    <p:sldId id="295" r:id="rId16"/>
    <p:sldId id="296" r:id="rId17"/>
    <p:sldId id="297" r:id="rId18"/>
    <p:sldId id="298" r:id="rId19"/>
    <p:sldId id="299" r:id="rId20"/>
    <p:sldId id="300" r:id="rId21"/>
    <p:sldId id="282" r:id="rId22"/>
    <p:sldId id="291" r:id="rId23"/>
    <p:sldId id="292" r:id="rId24"/>
    <p:sldId id="293" r:id="rId25"/>
    <p:sldId id="301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CD3A3-4399-46A8-920A-CA41C823CEC8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87F090-7FE9-4FF8-8F30-DF5CA6C4E4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922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D7B535-54A6-48A8-91A6-4D7D73EAFFF1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Родители отвечают на вопросы предыдущего слайда и заполняется сравнительная таблица.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C8E1EA-7FEA-459A-A648-CF692986000C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EC2CB6-79B8-4D47-A342-22CC61E28BBE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«Какие проблемы возникли у ваших детей с переходом в 5 класс?» -вопрос родителям. Список дополняется ответами на этот вопрос учителями и детьми.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A879-31D7-4A1C-A467-CC0027F6CE29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BAE6-91AA-4349-B851-133B6E7954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A879-31D7-4A1C-A467-CC0027F6CE29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BAE6-91AA-4349-B851-133B6E7954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A879-31D7-4A1C-A467-CC0027F6CE29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BAE6-91AA-4349-B851-133B6E7954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DA33C-A3F8-49C6-8362-DD287F1BDB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28017-1211-4350-8335-003DE82FEB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A879-31D7-4A1C-A467-CC0027F6CE29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BAE6-91AA-4349-B851-133B6E7954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A879-31D7-4A1C-A467-CC0027F6CE29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BAE6-91AA-4349-B851-133B6E7954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A879-31D7-4A1C-A467-CC0027F6CE29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BAE6-91AA-4349-B851-133B6E7954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A879-31D7-4A1C-A467-CC0027F6CE29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BAE6-91AA-4349-B851-133B6E7954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A879-31D7-4A1C-A467-CC0027F6CE29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BAE6-91AA-4349-B851-133B6E7954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A879-31D7-4A1C-A467-CC0027F6CE29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BAE6-91AA-4349-B851-133B6E7954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A879-31D7-4A1C-A467-CC0027F6CE29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BAE6-91AA-4349-B851-133B6E7954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A879-31D7-4A1C-A467-CC0027F6CE29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0BAE6-91AA-4349-B851-133B6E7954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A879-31D7-4A1C-A467-CC0027F6CE29}" type="datetimeFigureOut">
              <a:rPr lang="ru-RU" smtClean="0"/>
              <a:pPr/>
              <a:t>16.11.2016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0BAE6-91AA-4349-B851-133B6E79547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latin typeface="Bookman Old Style" panose="02050604050505020204" pitchFamily="18" charset="0"/>
              </a:rPr>
              <a:t>Адаптация в 5 классе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886200"/>
            <a:ext cx="8064896" cy="1752600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Классный руководитель: </a:t>
            </a:r>
            <a:r>
              <a:rPr lang="ru-RU" i="1" dirty="0" err="1" smtClean="0">
                <a:solidFill>
                  <a:schemeClr val="tx1"/>
                </a:solidFill>
              </a:rPr>
              <a:t>Ахмадеева</a:t>
            </a:r>
            <a:r>
              <a:rPr lang="ru-RU" i="1" dirty="0" smtClean="0">
                <a:solidFill>
                  <a:schemeClr val="tx1"/>
                </a:solidFill>
              </a:rPr>
              <a:t> Г.М.</a:t>
            </a:r>
            <a:endParaRPr lang="ru-RU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dirty="0" smtClean="0">
                <a:solidFill>
                  <a:srgbClr val="FF0000"/>
                </a:solidFill>
              </a:rPr>
              <a:t>Признаки </a:t>
            </a:r>
            <a:r>
              <a:rPr lang="ru-RU" b="1" dirty="0" err="1" smtClean="0">
                <a:solidFill>
                  <a:srgbClr val="FF0000"/>
                </a:solidFill>
              </a:rPr>
              <a:t>дезадаптации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Усталый, утомлённый внешний вид ребёнка.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Нежелание ребёнка делиться своими впечатлениями о проведённом дне.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Стремление отвлечь взрослого от школьных событий, переключить внимание на другие темы.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Нежелания выполнять домашние задания.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Жалобы на те или иные события, связанные со школой.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Беспокойный сон.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Трудности утреннего пробуждения, вялость.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Постоянные жалобы на плохое самочувствие.</a:t>
            </a:r>
          </a:p>
        </p:txBody>
      </p:sp>
      <p:pic>
        <p:nvPicPr>
          <p:cNvPr id="13316" name="Picture 4" descr="people18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549275"/>
            <a:ext cx="1150938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/>
              <a:t>Сроки адаптационного периода</a:t>
            </a:r>
            <a:r>
              <a:rPr lang="ru-RU" b="1" i="1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2 – 4 недели после начала учёбы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(</a:t>
            </a:r>
            <a:r>
              <a:rPr lang="ru-RU" dirty="0"/>
              <a:t>у большинства учащихся)</a:t>
            </a:r>
          </a:p>
          <a:p>
            <a:r>
              <a:rPr lang="ru-RU" dirty="0"/>
              <a:t>2 – 3 месяца после начала </a:t>
            </a:r>
            <a:r>
              <a:rPr lang="ru-RU" dirty="0" smtClean="0"/>
              <a:t>учёбы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dirty="0"/>
              <a:t>(у некоторых учащихся).</a:t>
            </a:r>
          </a:p>
        </p:txBody>
      </p:sp>
    </p:spTree>
    <p:extLst>
      <p:ext uri="{BB962C8B-B14F-4D97-AF65-F5344CB8AC3E}">
        <p14:creationId xmlns:p14="http://schemas.microsoft.com/office/powerpoint/2010/main" val="2327186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604867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i="1" dirty="0" smtClean="0"/>
              <a:t>Факторы, влияющие на сроки </a:t>
            </a:r>
          </a:p>
          <a:p>
            <a:pPr marL="0" indent="0" algn="ctr">
              <a:buNone/>
            </a:pPr>
            <a:r>
              <a:rPr lang="ru-RU" b="1" i="1" dirty="0" smtClean="0"/>
              <a:t>адаптационного периода.</a:t>
            </a:r>
          </a:p>
          <a:p>
            <a:pPr marL="0" indent="0" algn="ctr">
              <a:buNone/>
            </a:pPr>
            <a:endParaRPr lang="ru-RU" b="1" i="1" dirty="0" smtClean="0"/>
          </a:p>
          <a:p>
            <a:r>
              <a:rPr lang="ru-RU" dirty="0" smtClean="0"/>
              <a:t>1.Слабые навыки решения математических задач.</a:t>
            </a:r>
          </a:p>
          <a:p>
            <a:r>
              <a:rPr lang="ru-RU" dirty="0" smtClean="0"/>
              <a:t>2.   Плохое владение пересказом текста.</a:t>
            </a:r>
          </a:p>
          <a:p>
            <a:r>
              <a:rPr lang="ru-RU" dirty="0" smtClean="0"/>
              <a:t>3    Невнимательность и неусидчивость.</a:t>
            </a:r>
          </a:p>
          <a:p>
            <a:r>
              <a:rPr lang="ru-RU" dirty="0" smtClean="0"/>
              <a:t>4    Частая смена приятелей.</a:t>
            </a:r>
          </a:p>
          <a:p>
            <a:r>
              <a:rPr lang="ru-RU" dirty="0" smtClean="0"/>
              <a:t>5.   Одиночество.</a:t>
            </a:r>
          </a:p>
          <a:p>
            <a:r>
              <a:rPr lang="ru-RU" dirty="0" smtClean="0"/>
              <a:t>6. Логопедический диагноз.</a:t>
            </a:r>
          </a:p>
          <a:p>
            <a:r>
              <a:rPr lang="ru-RU" dirty="0" smtClean="0"/>
              <a:t>7. Социальное положение.</a:t>
            </a:r>
          </a:p>
          <a:p>
            <a:r>
              <a:rPr lang="ru-RU" dirty="0" smtClean="0"/>
              <a:t>8. Физическое и психологическое состояние.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457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229600" cy="5616624"/>
          </a:xfrm>
        </p:spPr>
        <p:txBody>
          <a:bodyPr/>
          <a:lstStyle/>
          <a:p>
            <a:pPr marL="0" indent="0" algn="ctr">
              <a:lnSpc>
                <a:spcPct val="200000"/>
              </a:lnSpc>
              <a:buNone/>
            </a:pPr>
            <a:r>
              <a:rPr lang="ru-RU" b="1" i="1" dirty="0"/>
              <a:t>Основная задача классного руководителя в период адаптации – создание в классе атмосферы психологического комфорта и поддержки каждого ученика.</a:t>
            </a:r>
          </a:p>
        </p:txBody>
      </p:sp>
    </p:spTree>
    <p:extLst>
      <p:ext uri="{BB962C8B-B14F-4D97-AF65-F5344CB8AC3E}">
        <p14:creationId xmlns:p14="http://schemas.microsoft.com/office/powerpoint/2010/main" val="1925541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496944" cy="5381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В 5 классе 17 учащихся: 5 девочек и 12 мальчиков.</a:t>
            </a:r>
          </a:p>
          <a:p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физическому развитию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дети разные: есть дети с крепким физическим развитием и есть дети с хроническими заболеваниями.</a:t>
            </a:r>
          </a:p>
          <a:p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социальному статусу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есть дети из полных семей, неполных, малообеспеченных семей, семей с достатком.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есть дети с хорошим воспитанием, есть дети, требующие особого внимания со стороны учителей и родителей. 1 учащийся стоит на контроле ВШУ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Кабитков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Артем). С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Кабитковым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 проводились беседы воспитательного характера с привлечением администрации и соц. педагога. С родителями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Кабиткова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 проводились беседы в присутствии администрации.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548680"/>
            <a:ext cx="82089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2000" b="1" dirty="0">
                <a:solidFill>
                  <a:srgbClr val="000000"/>
                </a:solidFill>
                <a:latin typeface="Times New Roman"/>
              </a:rPr>
              <a:t>Задачи на период адаптации, </a:t>
            </a:r>
            <a:endParaRPr lang="ru-RU" sz="2000" b="1" dirty="0" smtClean="0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200000"/>
              </a:lnSpc>
            </a:pPr>
            <a:r>
              <a:rPr lang="ru-RU" sz="2000" b="1" dirty="0" smtClean="0">
                <a:solidFill>
                  <a:srgbClr val="000000"/>
                </a:solidFill>
                <a:latin typeface="Times New Roman"/>
              </a:rPr>
              <a:t>поставленные </a:t>
            </a:r>
            <a:r>
              <a:rPr lang="ru-RU" sz="2000" b="1" dirty="0">
                <a:solidFill>
                  <a:srgbClr val="000000"/>
                </a:solidFill>
                <a:latin typeface="Times New Roman"/>
              </a:rPr>
              <a:t>классным руководителем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marL="457200" indent="-228600">
              <a:lnSpc>
                <a:spcPct val="200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/>
              </a:rPr>
              <a:t>1.​ Изучение классного коллектива.</a:t>
            </a:r>
          </a:p>
          <a:p>
            <a:pPr marL="457200" indent="-228600">
              <a:lnSpc>
                <a:spcPct val="200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/>
              </a:rPr>
              <a:t>2.​ Знакомство с родительским коллективом.</a:t>
            </a:r>
          </a:p>
          <a:p>
            <a:pPr marL="457200" indent="-228600">
              <a:lnSpc>
                <a:spcPct val="200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/>
              </a:rPr>
              <a:t>3.​ Организация сотрудничества с учителями- предметниками в процессе адаптации.</a:t>
            </a:r>
          </a:p>
          <a:p>
            <a:pPr marL="457200" indent="-228600">
              <a:lnSpc>
                <a:spcPct val="200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/>
              </a:rPr>
              <a:t>4.​ Организация внеклассной работы в классном коллективе.</a:t>
            </a:r>
          </a:p>
          <a:p>
            <a:pPr marL="457200" indent="-228600">
              <a:lnSpc>
                <a:spcPct val="200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/>
              </a:rPr>
              <a:t>5.​ Активное участие классного коллектива в школьной жизни.</a:t>
            </a:r>
            <a:endParaRPr lang="ru-RU" sz="2000" b="0" i="0" dirty="0">
              <a:solidFill>
                <a:srgbClr val="000000"/>
              </a:solidFill>
              <a:effectLst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44028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404664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228600">
              <a:lnSpc>
                <a:spcPct val="200000"/>
              </a:lnSpc>
            </a:pPr>
            <a:r>
              <a:rPr lang="ru-RU" b="1" dirty="0">
                <a:solidFill>
                  <a:srgbClr val="000000"/>
                </a:solidFill>
                <a:latin typeface="Times New Roman"/>
              </a:rPr>
              <a:t>1</a:t>
            </a:r>
            <a:r>
              <a:rPr lang="ru-RU" b="1" u="sng" dirty="0">
                <a:solidFill>
                  <a:srgbClr val="000000"/>
                </a:solidFill>
                <a:latin typeface="Times New Roman"/>
              </a:rPr>
              <a:t>.​ Изучение классного коллектива.</a:t>
            </a:r>
          </a:p>
          <a:p>
            <a:pPr marL="228600">
              <a:lnSpc>
                <a:spcPct val="200000"/>
              </a:lnSpc>
            </a:pPr>
            <a:r>
              <a:rPr lang="ru-RU" b="1" dirty="0">
                <a:solidFill>
                  <a:srgbClr val="000000"/>
                </a:solidFill>
                <a:latin typeface="Times New Roman"/>
              </a:rPr>
              <a:t>Для решения этой задачи были предприняты следующие шаги:</a:t>
            </a:r>
          </a:p>
          <a:p>
            <a:pPr marL="457200" indent="-228600">
              <a:lnSpc>
                <a:spcPct val="200000"/>
              </a:lnSpc>
            </a:pPr>
            <a:r>
              <a:rPr lang="ru-RU" b="1" dirty="0">
                <a:solidFill>
                  <a:srgbClr val="000000"/>
                </a:solidFill>
                <a:latin typeface="Times New Roman"/>
              </a:rPr>
              <a:t>1.​ Разговор с учителем начальных классов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Лирой </a:t>
            </a:r>
            <a:r>
              <a:rPr lang="ru-RU" b="1" dirty="0" err="1" smtClean="0">
                <a:solidFill>
                  <a:srgbClr val="000000"/>
                </a:solidFill>
                <a:latin typeface="Times New Roman"/>
              </a:rPr>
              <a:t>Табриковной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о классном коллективе в целом, об отдельных учениках в частности. Узнала об интересах детей, их успеваемости, внеклассной деятельности, кружковых увлечениях. Получила подробную информацию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об учебных способностях, здоровье, сложностях в работе с некоторыми учащимися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marL="228600" algn="just">
              <a:lnSpc>
                <a:spcPct val="200000"/>
              </a:lnSpc>
            </a:pPr>
            <a:r>
              <a:rPr lang="ru-RU" b="1" dirty="0">
                <a:solidFill>
                  <a:srgbClr val="000000"/>
                </a:solidFill>
                <a:latin typeface="Times New Roman"/>
              </a:rPr>
              <a:t>2. Создание эмоциональной обстановки в классе, близкой к начальной школе: доверительность, оптимизм, возможность посоветоваться, откровенно поговорить.</a:t>
            </a:r>
            <a:endParaRPr lang="ru-RU" b="1" dirty="0">
              <a:solidFill>
                <a:srgbClr val="000000"/>
              </a:solidFill>
              <a:effectLst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68405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260648"/>
            <a:ext cx="8208912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228600">
              <a:lnSpc>
                <a:spcPct val="150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/>
              </a:rPr>
              <a:t>2.​ </a:t>
            </a:r>
            <a:r>
              <a:rPr lang="ru-RU" sz="2000" b="1" dirty="0">
                <a:solidFill>
                  <a:srgbClr val="000000"/>
                </a:solidFill>
                <a:latin typeface="Times New Roman"/>
              </a:rPr>
              <a:t>Знакомство с родительским коллективом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marL="228600">
              <a:lnSpc>
                <a:spcPct val="150000"/>
              </a:lnSpc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Для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решения этой задачи были предприняты следующие шаги:</a:t>
            </a:r>
          </a:p>
          <a:p>
            <a:pPr marL="457200" indent="-228600">
              <a:lnSpc>
                <a:spcPct val="150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/>
              </a:rPr>
              <a:t>1.​ Проведено анкетирование родителей в начале учебного года.</a:t>
            </a:r>
          </a:p>
          <a:p>
            <a:pPr marL="457200" indent="-228600">
              <a:lnSpc>
                <a:spcPct val="150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/>
              </a:rPr>
              <a:t>2.​ Проведено организационное родительское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собрание.</a:t>
            </a:r>
          </a:p>
          <a:p>
            <a:pPr marL="457200" indent="-228600">
              <a:lnSpc>
                <a:spcPct val="150000"/>
              </a:lnSpc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3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.​ На собрании обсуждались следующие вопросы:</a:t>
            </a:r>
          </a:p>
          <a:p>
            <a:pPr marL="457200" indent="-228600">
              <a:lnSpc>
                <a:spcPct val="150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/>
              </a:rPr>
              <a:t>​ Знакомство с родителями</a:t>
            </a:r>
          </a:p>
          <a:p>
            <a:pPr marL="457200" indent="-228600">
              <a:lnSpc>
                <a:spcPct val="150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/>
              </a:rPr>
              <a:t>​ Адаптация пятиклассников к новым образовательным и воспитательным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условиям.</a:t>
            </a:r>
            <a:endParaRPr lang="ru-RU" sz="2000" dirty="0">
              <a:solidFill>
                <a:srgbClr val="000000"/>
              </a:solidFill>
              <a:latin typeface="Times New Roman"/>
            </a:endParaRPr>
          </a:p>
          <a:p>
            <a:pPr marL="457200" indent="-228600">
              <a:lnSpc>
                <a:spcPct val="150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/>
              </a:rPr>
              <a:t>​ Выбор родительского комитета класса.</a:t>
            </a:r>
          </a:p>
          <a:p>
            <a:pPr marL="457200" indent="-228600">
              <a:lnSpc>
                <a:spcPct val="150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/>
              </a:rPr>
              <a:t>​ Планирование воспитательной работы на учебный год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marL="457200" indent="-228600">
              <a:lnSpc>
                <a:spcPct val="150000"/>
              </a:lnSpc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​ Организационные вопросы </a:t>
            </a:r>
          </a:p>
          <a:p>
            <a:pPr marL="457200" indent="-228600">
              <a:lnSpc>
                <a:spcPct val="150000"/>
              </a:lnSpc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4.​ Прошли личные встречи с некоторыми родителями по вопросам успеваемости и поведения, учащихся класса.</a:t>
            </a:r>
            <a:endParaRPr lang="ru-RU" sz="2000" b="0" i="0" dirty="0">
              <a:solidFill>
                <a:srgbClr val="000000"/>
              </a:solidFill>
              <a:effectLst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98651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11560" y="889844"/>
            <a:ext cx="79928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3.​ Организация сотрудничества с учителями- предметниками в процессе адаптации.</a:t>
            </a:r>
          </a:p>
          <a:p>
            <a:pPr>
              <a:lnSpc>
                <a:spcPct val="150000"/>
              </a:lnSpc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начале учебного года с учениками были проведены беседы, в результате которых ученики познакомились с новыми учителями, их требованиями к учебной деятельности, а также новыми кабинетами, в которых детям предстоит учиться. В течении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первых недель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перед уроком я подходила к классу, узнавала о том, все ли нашли классы, есть ли какие-либо трудности. </a:t>
            </a:r>
          </a:p>
        </p:txBody>
      </p:sp>
    </p:spTree>
    <p:extLst>
      <p:ext uri="{BB962C8B-B14F-4D97-AF65-F5344CB8AC3E}">
        <p14:creationId xmlns:p14="http://schemas.microsoft.com/office/powerpoint/2010/main" val="3300541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692696"/>
            <a:ext cx="83529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4.​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внеклассной работы в классном коллективе.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 все ученики задействованы в кружковой работе. За редким исключением все дети посещают занятия по интересам и их внеклассная деятельность очень активна.</a:t>
            </a:r>
          </a:p>
          <a:p>
            <a:pPr>
              <a:lnSpc>
                <a:spcPct val="20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5.​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участие классного коллектива в школьной жизни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месяца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прошедший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начала учебного года ученики класса активно участвовали в школьных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проявив себя и свои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770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52610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476672"/>
            <a:ext cx="828092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885" algn="just"/>
            <a:r>
              <a:rPr lang="ru-RU" sz="2000" dirty="0">
                <a:solidFill>
                  <a:srgbClr val="000000"/>
                </a:solidFill>
                <a:latin typeface="Times New Roman"/>
              </a:rPr>
              <a:t>Таким образом, исходя из наблюдения за учащимися, можно оценить уровень адаптации 5-го класса к новым условиям обучения как средний.</a:t>
            </a:r>
          </a:p>
          <a:p>
            <a:pPr algn="just"/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        Анализ анкетирования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показал, что наиболее «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любимым» предметом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у детей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является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: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физкультура. Такие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предметы, как математика и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русский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язык, видимо, вызывают у детей сложности и, как следствие, отмечается равнодушие и в некоторой степени нелюбовь.</a:t>
            </a:r>
          </a:p>
          <a:p>
            <a:pPr algn="just"/>
            <a:r>
              <a:rPr lang="ru-RU" sz="2000" dirty="0" smtClean="0">
                <a:solidFill>
                  <a:srgbClr val="000000"/>
                </a:solidFill>
                <a:latin typeface="Times New Roman"/>
              </a:rPr>
              <a:t>        В 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целом можно говорить о том, что ребята чувствуют себя в школе комфортно.</a:t>
            </a:r>
          </a:p>
          <a:p>
            <a:pPr indent="449885" algn="just"/>
            <a:r>
              <a:rPr lang="ru-RU" sz="2000" dirty="0">
                <a:solidFill>
                  <a:srgbClr val="000000"/>
                </a:solidFill>
                <a:latin typeface="Times New Roman"/>
              </a:rPr>
              <a:t>Таким образом, можно подвести итог по вопросу адаптации учащихся 5-го класса к процессу обучения в средней школе:</a:t>
            </a:r>
          </a:p>
          <a:p>
            <a:pPr marL="457200" algn="just"/>
            <a:r>
              <a:rPr lang="ru-RU" sz="2000" dirty="0">
                <a:solidFill>
                  <a:srgbClr val="000000"/>
                </a:solidFill>
                <a:latin typeface="Times New Roman"/>
              </a:rPr>
              <a:t>- у большинства учащихся 5-го класса есть желание идти в школу, участвовать в общественной жизни, общаться с учителями, у детей устойчиво хорошее настроение и успеваемость на уровне 4-го класса или чуть ниже, что на данном этапе обучения является нормой;</a:t>
            </a:r>
          </a:p>
          <a:p>
            <a:pPr marL="457200" algn="just"/>
            <a:r>
              <a:rPr lang="ru-RU" sz="2000" dirty="0">
                <a:solidFill>
                  <a:srgbClr val="000000"/>
                </a:solidFill>
                <a:latin typeface="Times New Roman"/>
              </a:rPr>
              <a:t>- с некоторыми учащимися необходима индивидуальная коррекционная педагогическая работа и внимание к данной проблеме родителей.</a:t>
            </a:r>
            <a:endParaRPr lang="ru-RU" sz="2000" b="0" i="0" dirty="0">
              <a:solidFill>
                <a:srgbClr val="000000"/>
              </a:solidFill>
              <a:effectLst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74123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 smtClean="0"/>
              <a:t>Результаты анкетирования: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2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1) С каким настроением ты идешь в школу</a:t>
            </a:r>
            <a:r>
              <a:rPr lang="ru-RU" sz="2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?</a:t>
            </a:r>
            <a:endParaRPr lang="ru-RU" sz="2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             1. С </a:t>
            </a:r>
            <a:r>
              <a:rPr lang="ru-RU" sz="2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радостью – 5чел. 29%</a:t>
            </a:r>
            <a:r>
              <a:rPr lang="ru-RU" sz="2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           </a:t>
            </a:r>
            <a:endParaRPr lang="ru-RU" sz="22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ru-RU" sz="2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        2</a:t>
            </a:r>
            <a:r>
              <a:rPr lang="ru-RU" sz="2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С предчувствием неприятностей – 5чел. 29%</a:t>
            </a:r>
            <a:endParaRPr lang="ru-RU" sz="2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    </a:t>
            </a:r>
            <a:r>
              <a:rPr lang="ru-RU" sz="2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   3</a:t>
            </a:r>
            <a:r>
              <a:rPr lang="ru-RU" sz="2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 С привычным равнодушием – 4чел. 23%              </a:t>
            </a:r>
            <a:endParaRPr lang="ru-RU" sz="22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       4</a:t>
            </a:r>
            <a:r>
              <a:rPr lang="ru-RU" sz="2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С мыслью: «Скорее бы все это кончилось</a:t>
            </a:r>
            <a:r>
              <a:rPr lang="ru-RU" sz="2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!»</a:t>
            </a:r>
            <a:r>
              <a:rPr lang="ru-RU" sz="2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- 3чел. 18%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200" b="1" i="1" dirty="0">
                <a:latin typeface="Times New Roman"/>
                <a:ea typeface="Times New Roman"/>
                <a:cs typeface="Times New Roman"/>
              </a:rPr>
              <a:t>2) Школа для тебя</a:t>
            </a:r>
            <a:endParaRPr lang="ru-RU" sz="22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              1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. место приобретения </a:t>
            </a: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знаний – 10чел. 59%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   </a:t>
            </a:r>
            <a:endParaRPr lang="ru-RU" sz="2200" dirty="0" smtClean="0">
              <a:latin typeface="Times New Roman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2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             2. место 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общения с друзьями </a:t>
            </a: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- 9чел. 53%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    </a:t>
            </a:r>
            <a:endParaRPr lang="ru-RU" sz="2200" dirty="0" smtClean="0">
              <a:latin typeface="Times New Roman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ru-RU" sz="22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             3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. место </a:t>
            </a: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тусовки – 1чел. 6%</a:t>
            </a:r>
            <a:endParaRPr lang="ru-RU" sz="22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              4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. обязательная повинность  - 0  </a:t>
            </a:r>
            <a:endParaRPr lang="ru-RU" sz="2200" dirty="0" smtClean="0">
              <a:latin typeface="Times New Roman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200" b="1" i="1" dirty="0">
                <a:latin typeface="Times New Roman"/>
                <a:ea typeface="Times New Roman"/>
                <a:cs typeface="Times New Roman"/>
              </a:rPr>
              <a:t>3) Бывают ли у тебя в школе неприятности?</a:t>
            </a:r>
            <a:endParaRPr lang="ru-RU" sz="22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200" dirty="0">
                <a:latin typeface="Times New Roman"/>
                <a:ea typeface="Times New Roman"/>
                <a:cs typeface="Times New Roman"/>
              </a:rPr>
              <a:t>         </a:t>
            </a: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    1. Редко </a:t>
            </a: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-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12чел. 71%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                 </a:t>
            </a:r>
            <a:endParaRPr lang="ru-RU" sz="2200" dirty="0" smtClean="0">
              <a:latin typeface="Times New Roman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2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             2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Часто – 3чел. 18% 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            </a:t>
            </a:r>
            <a:endParaRPr lang="ru-RU" sz="2200" dirty="0" smtClean="0">
              <a:latin typeface="Times New Roman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2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             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3. </a:t>
            </a: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Никогда – 1чел. 6%</a:t>
            </a:r>
            <a:endParaRPr lang="ru-RU" sz="22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2000" dirty="0">
              <a:solidFill>
                <a:srgbClr val="50505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4) Если бывают, то от кого они исходят:</a:t>
            </a: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            1. от учеников вашего или другого </a:t>
            </a:r>
            <a:r>
              <a:rPr lang="ru-RU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класса – 9чел. 53%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Кабитков</a:t>
            </a:r>
            <a:r>
              <a:rPr lang="ru-RU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Артем,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Кабитков</a:t>
            </a:r>
            <a:r>
              <a:rPr lang="ru-RU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Родион,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Галиев</a:t>
            </a:r>
            <a:r>
              <a:rPr lang="ru-RU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Булат,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Зиганшин</a:t>
            </a:r>
            <a:r>
              <a:rPr lang="ru-RU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Алмаз)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       2.от </a:t>
            </a:r>
            <a:r>
              <a:rPr lang="ru-RU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учителей </a:t>
            </a:r>
            <a:r>
              <a:rPr lang="ru-RU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предметников – 4чел. 23%</a:t>
            </a:r>
            <a:r>
              <a:rPr lang="ru-RU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       </a:t>
            </a:r>
            <a:endParaRPr lang="ru-RU" sz="20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      3. </a:t>
            </a:r>
            <a:r>
              <a:rPr lang="ru-RU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 классного </a:t>
            </a:r>
            <a:r>
              <a:rPr lang="ru-RU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руководителя -</a:t>
            </a:r>
            <a:r>
              <a:rPr lang="ru-RU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1чел. 6%</a:t>
            </a:r>
            <a:r>
              <a:rPr lang="ru-RU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 </a:t>
            </a:r>
            <a:endParaRPr lang="ru-RU" sz="20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i="1" dirty="0" smtClean="0">
                <a:latin typeface="Times New Roman"/>
                <a:ea typeface="Times New Roman"/>
              </a:rPr>
              <a:t>5) Напиши </a:t>
            </a:r>
            <a:r>
              <a:rPr lang="ru-RU" sz="2000" b="1" i="1" dirty="0">
                <a:latin typeface="Times New Roman"/>
                <a:ea typeface="Times New Roman"/>
              </a:rPr>
              <a:t>названия тех предметов, по которым задаются самые объемные </a:t>
            </a:r>
            <a:r>
              <a:rPr lang="ru-RU" sz="2000" b="1" i="1" dirty="0" smtClean="0">
                <a:latin typeface="Times New Roman"/>
                <a:ea typeface="Times New Roman"/>
              </a:rPr>
              <a:t>домашние задания:</a:t>
            </a:r>
          </a:p>
          <a:p>
            <a:pPr marL="0" indent="0">
              <a:buNone/>
            </a:pPr>
            <a:r>
              <a:rPr lang="ru-RU" sz="2000" dirty="0">
                <a:latin typeface="Times New Roman"/>
              </a:rPr>
              <a:t> </a:t>
            </a:r>
            <a:r>
              <a:rPr lang="ru-RU" sz="2000" dirty="0" smtClean="0">
                <a:latin typeface="Times New Roman"/>
              </a:rPr>
              <a:t>             1. математика – 14чел. 82%</a:t>
            </a:r>
          </a:p>
          <a:p>
            <a:pPr marL="0" indent="0">
              <a:buNone/>
            </a:pP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             2. русский язык – 6чел. 35%</a:t>
            </a:r>
          </a:p>
          <a:p>
            <a:pPr marL="0" indent="0">
              <a:buNone/>
            </a:pP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             3. английский язык,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литература, обществознание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1чел. 6%</a:t>
            </a:r>
            <a:endParaRPr lang="ru-RU" sz="2000" dirty="0"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sz="2000" b="1" i="1" dirty="0" smtClean="0">
                <a:latin typeface="Times New Roman"/>
                <a:ea typeface="Times New Roman"/>
              </a:rPr>
              <a:t>6) Напиши </a:t>
            </a:r>
            <a:r>
              <a:rPr lang="ru-RU" sz="2000" b="1" i="1" dirty="0">
                <a:latin typeface="Times New Roman"/>
                <a:ea typeface="Times New Roman"/>
              </a:rPr>
              <a:t>названия тех предметов, по которым задаются интересные, творческие домашние задания</a:t>
            </a:r>
            <a:r>
              <a:rPr lang="ru-RU" sz="2000" b="1" i="1" dirty="0" smtClean="0">
                <a:latin typeface="Times New Roman"/>
                <a:ea typeface="Times New Roman"/>
              </a:rPr>
              <a:t>: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/>
              </a:rPr>
              <a:t>              1</a:t>
            </a:r>
            <a:r>
              <a:rPr lang="ru-RU" sz="2000" dirty="0">
                <a:latin typeface="Times New Roman"/>
              </a:rPr>
              <a:t>. </a:t>
            </a:r>
            <a:r>
              <a:rPr lang="ru-RU" sz="2000" dirty="0" smtClean="0">
                <a:latin typeface="Times New Roman"/>
              </a:rPr>
              <a:t>история </a:t>
            </a:r>
            <a:r>
              <a:rPr lang="ru-RU" sz="2000" dirty="0">
                <a:latin typeface="Times New Roman"/>
              </a:rPr>
              <a:t>– </a:t>
            </a:r>
            <a:r>
              <a:rPr lang="ru-RU" sz="2000" dirty="0" smtClean="0">
                <a:latin typeface="Times New Roman"/>
              </a:rPr>
              <a:t>11чел</a:t>
            </a:r>
            <a:r>
              <a:rPr lang="ru-RU" sz="2000" dirty="0">
                <a:latin typeface="Times New Roman"/>
              </a:rPr>
              <a:t>. </a:t>
            </a:r>
            <a:r>
              <a:rPr lang="ru-RU" sz="2000" dirty="0" smtClean="0">
                <a:latin typeface="Times New Roman"/>
              </a:rPr>
              <a:t>65%</a:t>
            </a:r>
            <a:endParaRPr lang="ru-RU" sz="2000" dirty="0">
              <a:latin typeface="Times New Roman"/>
            </a:endParaRPr>
          </a:p>
          <a:p>
            <a:pPr marL="0" indent="0">
              <a:buNone/>
            </a:pP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              2</a:t>
            </a: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литература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– 5чел.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29%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              3</a:t>
            </a: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биология,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ИЗО – 3чел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18%</a:t>
            </a:r>
            <a:endParaRPr lang="ru-RU" sz="2000" dirty="0"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4.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математика, география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2чел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12%</a:t>
            </a:r>
            <a:endParaRPr lang="ru-RU" sz="20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1266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/>
                <a:ea typeface="Times New Roman"/>
              </a:rPr>
              <a:t>7) Самые </a:t>
            </a:r>
            <a:r>
              <a:rPr lang="ru-RU" sz="2000" b="1" dirty="0">
                <a:latin typeface="Times New Roman"/>
                <a:ea typeface="Times New Roman"/>
              </a:rPr>
              <a:t>любимые предметы</a:t>
            </a:r>
            <a:r>
              <a:rPr lang="ru-RU" sz="2000" b="1" dirty="0" smtClean="0">
                <a:latin typeface="Times New Roman"/>
                <a:ea typeface="Times New Roman"/>
              </a:rPr>
              <a:t>: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/>
              </a:rPr>
              <a:t>              1</a:t>
            </a:r>
            <a:r>
              <a:rPr lang="ru-RU" sz="2000" dirty="0">
                <a:latin typeface="Times New Roman"/>
              </a:rPr>
              <a:t>. </a:t>
            </a:r>
            <a:r>
              <a:rPr lang="ru-RU" sz="2000" dirty="0" smtClean="0">
                <a:latin typeface="Times New Roman"/>
              </a:rPr>
              <a:t>физическая культура – 16чел</a:t>
            </a:r>
            <a:r>
              <a:rPr lang="ru-RU" sz="2000" dirty="0">
                <a:latin typeface="Times New Roman"/>
              </a:rPr>
              <a:t>. </a:t>
            </a:r>
            <a:r>
              <a:rPr lang="ru-RU" sz="2000" dirty="0" smtClean="0">
                <a:latin typeface="Times New Roman"/>
              </a:rPr>
              <a:t>94%</a:t>
            </a:r>
            <a:endParaRPr lang="ru-RU" sz="2000" dirty="0">
              <a:latin typeface="Times New Roman"/>
            </a:endParaRPr>
          </a:p>
          <a:p>
            <a:pPr marL="0" indent="0">
              <a:buNone/>
            </a:pP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              2.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12чел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71%</a:t>
            </a:r>
            <a:endParaRPr lang="ru-RU" sz="2000" dirty="0">
              <a:latin typeface="Times New Roman"/>
              <a:ea typeface="Times New Roman"/>
              <a:cs typeface="Times New Roman"/>
            </a:endParaRPr>
          </a:p>
          <a:p>
            <a:pPr marL="0" lvl="0" indent="0">
              <a:buNone/>
            </a:pP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              3</a:t>
            </a: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.</a:t>
            </a:r>
            <a:r>
              <a:rPr lang="ru-RU" sz="2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ИЗО </a:t>
            </a:r>
            <a:r>
              <a:rPr lang="ru-RU" sz="2000" dirty="0">
                <a:solidFill>
                  <a:prstClr val="black"/>
                </a:solidFill>
                <a:latin typeface="Times New Roman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  <a:cs typeface="Times New Roman" panose="02020603050405020304" pitchFamily="18" charset="0"/>
              </a:rPr>
              <a:t>5чел</a:t>
            </a:r>
            <a:r>
              <a:rPr lang="ru-RU" sz="2000" dirty="0">
                <a:solidFill>
                  <a:prstClr val="black"/>
                </a:solidFill>
                <a:latin typeface="Times New Roman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  <a:cs typeface="Times New Roman" panose="02020603050405020304" pitchFamily="18" charset="0"/>
              </a:rPr>
              <a:t>29%</a:t>
            </a:r>
            <a:endParaRPr lang="ru-RU" sz="2000" dirty="0">
              <a:solidFill>
                <a:prstClr val="black"/>
              </a:solidFill>
              <a:latin typeface="Times New Roman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         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технология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4чел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23%</a:t>
            </a:r>
            <a:endParaRPr lang="ru-RU" sz="2000" dirty="0"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5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биология, английский язык, литература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3чел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18%</a:t>
            </a:r>
            <a:endParaRPr lang="ru-RU" sz="2000" dirty="0"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sz="2000" dirty="0" smtClean="0"/>
              <a:t>                6. башкирский язык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2чел. 12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%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8) Сложные </a:t>
            </a:r>
            <a:r>
              <a:rPr lang="ru-RU" sz="20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предметы</a:t>
            </a:r>
            <a:r>
              <a:rPr lang="ru-RU" sz="20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/>
              </a:rPr>
              <a:t>              </a:t>
            </a:r>
            <a:r>
              <a:rPr lang="ru-RU" sz="2000" dirty="0">
                <a:latin typeface="Times New Roman"/>
              </a:rPr>
              <a:t>1. </a:t>
            </a:r>
            <a:r>
              <a:rPr lang="ru-RU" sz="2000" dirty="0" smtClean="0">
                <a:latin typeface="Times New Roman"/>
              </a:rPr>
              <a:t>русский язык </a:t>
            </a:r>
            <a:r>
              <a:rPr lang="ru-RU" sz="2000" dirty="0">
                <a:latin typeface="Times New Roman"/>
              </a:rPr>
              <a:t>– </a:t>
            </a:r>
            <a:r>
              <a:rPr lang="ru-RU" sz="2000" dirty="0" smtClean="0">
                <a:latin typeface="Times New Roman"/>
              </a:rPr>
              <a:t>14чел</a:t>
            </a:r>
            <a:r>
              <a:rPr lang="ru-RU" sz="2000" dirty="0">
                <a:latin typeface="Times New Roman"/>
              </a:rPr>
              <a:t>. </a:t>
            </a:r>
            <a:r>
              <a:rPr lang="ru-RU" sz="2000" dirty="0" smtClean="0">
                <a:latin typeface="Times New Roman"/>
              </a:rPr>
              <a:t>82%</a:t>
            </a:r>
            <a:endParaRPr lang="ru-RU" sz="2000" dirty="0">
              <a:latin typeface="Times New Roman"/>
            </a:endParaRPr>
          </a:p>
          <a:p>
            <a:pPr marL="0" indent="0">
              <a:buNone/>
            </a:pP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              2.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9чел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531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%</a:t>
            </a:r>
          </a:p>
          <a:p>
            <a:pPr marL="0" lvl="0" indent="0">
              <a:buNone/>
            </a:pP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              3.</a:t>
            </a:r>
            <a:r>
              <a:rPr lang="ru-RU" sz="2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география </a:t>
            </a:r>
            <a:r>
              <a:rPr lang="ru-RU" sz="2000" dirty="0">
                <a:solidFill>
                  <a:prstClr val="black"/>
                </a:solidFill>
                <a:latin typeface="Times New Roman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  <a:cs typeface="Times New Roman" panose="02020603050405020304" pitchFamily="18" charset="0"/>
              </a:rPr>
              <a:t>8чел</a:t>
            </a:r>
            <a:r>
              <a:rPr lang="ru-RU" sz="2000" dirty="0">
                <a:solidFill>
                  <a:prstClr val="black"/>
                </a:solidFill>
                <a:latin typeface="Times New Roman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  <a:cs typeface="Times New Roman" panose="02020603050405020304" pitchFamily="18" charset="0"/>
              </a:rPr>
              <a:t>47%</a:t>
            </a:r>
            <a:endParaRPr lang="ru-RU" sz="2000" dirty="0">
              <a:solidFill>
                <a:prstClr val="black"/>
              </a:solidFill>
              <a:latin typeface="Times New Roman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        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английский язык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– 4чел. 23%</a:t>
            </a:r>
            <a:endParaRPr lang="ru-RU" sz="2000" dirty="0"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5. биология,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– 3чел. 18%</a:t>
            </a:r>
            <a:endParaRPr lang="ru-RU" sz="2000" dirty="0"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sz="2000" dirty="0"/>
              <a:t>                6. </a:t>
            </a:r>
            <a:r>
              <a:rPr lang="ru-RU" sz="2000" dirty="0" smtClean="0"/>
              <a:t>история, ОДНК, технология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2чел. 12%</a:t>
            </a: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383158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8957864"/>
              </p:ext>
            </p:extLst>
          </p:nvPr>
        </p:nvGraphicFramePr>
        <p:xfrm>
          <a:off x="251520" y="1124744"/>
          <a:ext cx="8628167" cy="47594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2136"/>
                <a:gridCol w="1224136"/>
                <a:gridCol w="1008112"/>
                <a:gridCol w="805628"/>
                <a:gridCol w="829695"/>
                <a:gridCol w="1028973"/>
                <a:gridCol w="864096"/>
                <a:gridCol w="864096"/>
                <a:gridCol w="751295"/>
              </a:tblGrid>
              <a:tr h="16857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Предмет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Сидя на уроке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86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Мне интересно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Мне скучно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Я   выполняю задания с удовольствием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Я занимаюсь своими делам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Я жду пере-мены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Я боюсь, что меня спросят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Объяснения понимаю быстро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Не понимаю объяснений учителя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</a:tr>
              <a:tr h="19670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 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</a:tr>
              <a:tr h="16716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литературы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</a:tr>
              <a:tr h="2204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 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</a:tr>
              <a:tr h="16716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</a:tr>
              <a:tr h="16716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обществознание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</a:tr>
              <a:tr h="16716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</a:tr>
              <a:tr h="16716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</a:tr>
              <a:tr h="16716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английский яз.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</a:tr>
              <a:tr h="16716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chemeClr val="tx1"/>
                          </a:solidFill>
                          <a:effectLst/>
                        </a:rPr>
                        <a:t>баш.язык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</a:tr>
              <a:tr h="16716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родной язык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</a:tr>
              <a:tr h="16716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ОДНК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+ 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</a:tr>
              <a:tr h="23983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ИЗО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++++++++++++++++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</a:tr>
              <a:tr h="16716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технология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+++++++++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+++++++++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</a:tr>
              <a:tr h="16716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физкультура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+++++++++++++++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++++++++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++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+++++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+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11" marR="54511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27584" y="258249"/>
            <a:ext cx="899998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505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9) Оцени, как проходят уроки в школе по следующим пунктам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b="1" dirty="0">
                <a:solidFill>
                  <a:srgbClr val="505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 smtClean="0">
                <a:solidFill>
                  <a:srgbClr val="505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505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(если ты согласен с утверждением, то поставь напротив него «+»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50505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4081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spcBef>
                <a:spcPts val="497"/>
              </a:spcBef>
              <a:spcAft>
                <a:spcPts val="497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b="1" i="1" dirty="0" smtClean="0">
                <a:solidFill>
                  <a:srgbClr val="000000"/>
                </a:solidFill>
                <a:latin typeface="Times New Roman"/>
              </a:rPr>
              <a:t>Эти </a:t>
            </a:r>
            <a:r>
              <a:rPr lang="ru-RU" b="1" i="1" dirty="0">
                <a:solidFill>
                  <a:srgbClr val="000000"/>
                </a:solidFill>
                <a:latin typeface="Times New Roman"/>
              </a:rPr>
              <a:t>ответы учеников говорят о том, какие они все разные наши пятиклассники. Каждый из них требует особого внимания, подхода. Я думаю, что совместными усилиями учителей и родителей мы будем делать всё, чтобы дети чувствовали себя комфортно в школе.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0596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понятием "адаптация" тесно связано понятие "готовность к обучению в средней школе". Не все учащиеся начальной школы подготовлены к переходу в среднюю одинаково. </a:t>
            </a:r>
          </a:p>
        </p:txBody>
      </p:sp>
    </p:spTree>
    <p:extLst>
      <p:ext uri="{BB962C8B-B14F-4D97-AF65-F5344CB8AC3E}">
        <p14:creationId xmlns:p14="http://schemas.microsoft.com/office/powerpoint/2010/main" val="3522358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941387"/>
          </a:xfrm>
        </p:spPr>
        <p:txBody>
          <a:bodyPr/>
          <a:lstStyle/>
          <a:p>
            <a:pPr eaLnBrk="1" hangingPunct="1"/>
            <a:r>
              <a:rPr lang="ru-RU" sz="3600" b="1" smtClean="0"/>
              <a:t>Сравнительная таблица</a:t>
            </a:r>
          </a:p>
        </p:txBody>
      </p:sp>
      <p:graphicFrame>
        <p:nvGraphicFramePr>
          <p:cNvPr id="5182" name="Group 6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092494205"/>
              </p:ext>
            </p:extLst>
          </p:nvPr>
        </p:nvGraphicFramePr>
        <p:xfrm>
          <a:off x="323850" y="1196975"/>
          <a:ext cx="8351839" cy="4121151"/>
        </p:xfrm>
        <a:graphic>
          <a:graphicData uri="http://schemas.openxmlformats.org/drawingml/2006/table">
            <a:tbl>
              <a:tblPr/>
              <a:tblGrid>
                <a:gridCol w="815936"/>
                <a:gridCol w="3456222"/>
                <a:gridCol w="4079681"/>
              </a:tblGrid>
              <a:tr h="5181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28" marR="91428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 класс</a:t>
                      </a:r>
                    </a:p>
                  </a:txBody>
                  <a:tcPr marL="91428" marR="91428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 класс</a:t>
                      </a:r>
                    </a:p>
                  </a:txBody>
                  <a:tcPr marL="91428" marR="91428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23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1428" marR="91428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</a:t>
                      </a: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предметов</a:t>
                      </a:r>
                    </a:p>
                  </a:txBody>
                  <a:tcPr marL="91428" marR="91428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предметов</a:t>
                      </a:r>
                    </a:p>
                  </a:txBody>
                  <a:tcPr marL="91428" marR="91428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91428" marR="91428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22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часа</a:t>
                      </a:r>
                    </a:p>
                  </a:txBody>
                  <a:tcPr marL="91428" marR="91428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часов</a:t>
                      </a:r>
                    </a:p>
                  </a:txBody>
                  <a:tcPr marL="91428" marR="91428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91428" marR="91428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учителя</a:t>
                      </a:r>
                    </a:p>
                  </a:txBody>
                  <a:tcPr marL="91428" marR="91428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учителей</a:t>
                      </a:r>
                    </a:p>
                  </a:txBody>
                  <a:tcPr marL="91428" marR="91428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5841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6"/>
          <p:cNvSpPr>
            <a:spLocks noChangeShapeType="1"/>
          </p:cNvSpPr>
          <p:nvPr/>
        </p:nvSpPr>
        <p:spPr bwMode="auto">
          <a:xfrm flipV="1">
            <a:off x="6072188" y="2643188"/>
            <a:ext cx="1223962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19" name="Line 7"/>
          <p:cNvSpPr>
            <a:spLocks noChangeShapeType="1"/>
          </p:cNvSpPr>
          <p:nvPr/>
        </p:nvSpPr>
        <p:spPr bwMode="auto">
          <a:xfrm>
            <a:off x="6143625" y="5000625"/>
            <a:ext cx="107950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20" name="Line 8"/>
          <p:cNvSpPr>
            <a:spLocks noChangeShapeType="1"/>
          </p:cNvSpPr>
          <p:nvPr/>
        </p:nvSpPr>
        <p:spPr bwMode="auto">
          <a:xfrm flipH="1">
            <a:off x="2928938" y="4929188"/>
            <a:ext cx="143986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21" name="Line 9"/>
          <p:cNvSpPr>
            <a:spLocks noChangeShapeType="1"/>
          </p:cNvSpPr>
          <p:nvPr/>
        </p:nvSpPr>
        <p:spPr bwMode="auto">
          <a:xfrm flipH="1" flipV="1">
            <a:off x="3000375" y="2643188"/>
            <a:ext cx="1223963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22" name="Text Box 17"/>
          <p:cNvSpPr txBox="1">
            <a:spLocks noChangeArrowheads="1"/>
          </p:cNvSpPr>
          <p:nvPr/>
        </p:nvSpPr>
        <p:spPr bwMode="auto">
          <a:xfrm rot="-1616749">
            <a:off x="5694363" y="2286000"/>
            <a:ext cx="17287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Много учителей</a:t>
            </a:r>
          </a:p>
        </p:txBody>
      </p:sp>
      <p:sp>
        <p:nvSpPr>
          <p:cNvPr id="9223" name="Text Box 18"/>
          <p:cNvSpPr txBox="1">
            <a:spLocks noChangeArrowheads="1"/>
          </p:cNvSpPr>
          <p:nvPr/>
        </p:nvSpPr>
        <p:spPr bwMode="auto">
          <a:xfrm rot="2228385">
            <a:off x="6159500" y="4116388"/>
            <a:ext cx="18732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Новые виды домашних заданий</a:t>
            </a:r>
          </a:p>
        </p:txBody>
      </p:sp>
      <p:sp>
        <p:nvSpPr>
          <p:cNvPr id="9224" name="Text Box 19"/>
          <p:cNvSpPr txBox="1">
            <a:spLocks noChangeArrowheads="1"/>
          </p:cNvSpPr>
          <p:nvPr/>
        </p:nvSpPr>
        <p:spPr bwMode="auto">
          <a:xfrm rot="-1854595">
            <a:off x="2751138" y="4254500"/>
            <a:ext cx="18002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Увеличения числа предметов</a:t>
            </a:r>
          </a:p>
        </p:txBody>
      </p:sp>
      <p:sp>
        <p:nvSpPr>
          <p:cNvPr id="9225" name="Text Box 20"/>
          <p:cNvSpPr txBox="1">
            <a:spLocks noChangeArrowheads="1"/>
          </p:cNvSpPr>
          <p:nvPr/>
        </p:nvSpPr>
        <p:spPr bwMode="auto">
          <a:xfrm rot="2218100">
            <a:off x="2897188" y="2392363"/>
            <a:ext cx="22320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Кабинетной системы</a:t>
            </a:r>
          </a:p>
        </p:txBody>
      </p:sp>
      <p:sp>
        <p:nvSpPr>
          <p:cNvPr id="9226" name="Rectangle 23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rgbClr val="FF0000"/>
                </a:solidFill>
              </a:rPr>
              <a:t>Изменения в школьной жизни пятиклассника</a:t>
            </a:r>
          </a:p>
        </p:txBody>
      </p:sp>
      <p:pic>
        <p:nvPicPr>
          <p:cNvPr id="5132" name="Picture 27" descr="j030125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219950" y="1520825"/>
            <a:ext cx="1387475" cy="1431925"/>
          </a:xfrm>
        </p:spPr>
      </p:pic>
      <p:pic>
        <p:nvPicPr>
          <p:cNvPr id="5133" name="Picture 29" descr="MCj0410917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00938" y="4929188"/>
            <a:ext cx="14668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35" descr="MPj0409286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4573588"/>
            <a:ext cx="149225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37" descr="MPj0396146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71563" y="1500188"/>
            <a:ext cx="1728787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1" name="Picture 38" descr="MCj0398153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9125" y="3357563"/>
            <a:ext cx="1584325" cy="140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35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" presetID="35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" presetID="35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-99392"/>
            <a:ext cx="8229600" cy="1143000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FF0000"/>
                </a:solidFill>
              </a:rPr>
              <a:t>Возникающие проблемы: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404664"/>
            <a:ext cx="8229600" cy="5472955"/>
          </a:xfrm>
        </p:spPr>
        <p:txBody>
          <a:bodyPr>
            <a:noAutofit/>
          </a:bodyPr>
          <a:lstStyle/>
          <a:p>
            <a:pPr eaLnBrk="1" hangingPunct="1">
              <a:lnSpc>
                <a:spcPct val="170000"/>
              </a:lnSpc>
              <a:defRPr/>
            </a:pP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много разных учителей;</a:t>
            </a:r>
          </a:p>
          <a:p>
            <a:pPr eaLnBrk="1" hangingPunct="1">
              <a:lnSpc>
                <a:spcPct val="170000"/>
              </a:lnSpc>
              <a:defRPr/>
            </a:pP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непривычное расписание;</a:t>
            </a:r>
          </a:p>
          <a:p>
            <a:pPr eaLnBrk="1" hangingPunct="1">
              <a:lnSpc>
                <a:spcPct val="170000"/>
              </a:lnSpc>
              <a:defRPr/>
            </a:pP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новый классный руководитель;</a:t>
            </a:r>
          </a:p>
          <a:p>
            <a:pPr eaLnBrk="1" hangingPunct="1">
              <a:lnSpc>
                <a:spcPct val="170000"/>
              </a:lnSpc>
              <a:defRPr/>
            </a:pP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возросший темп работы;</a:t>
            </a:r>
          </a:p>
          <a:p>
            <a:pPr eaLnBrk="1" hangingPunct="1">
              <a:lnSpc>
                <a:spcPct val="170000"/>
              </a:lnSpc>
              <a:defRPr/>
            </a:pP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возросший объем работ в классе и д/з;</a:t>
            </a:r>
          </a:p>
          <a:p>
            <a:pPr eaLnBrk="1" hangingPunct="1">
              <a:lnSpc>
                <a:spcPct val="170000"/>
              </a:lnSpc>
              <a:defRPr/>
            </a:pP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на каждом уроке приспосабливаться к своеобразному  </a:t>
            </a:r>
          </a:p>
          <a:p>
            <a:pPr marL="0" indent="0" eaLnBrk="1" hangingPunct="1">
              <a:lnSpc>
                <a:spcPct val="170000"/>
              </a:lnSpc>
              <a:buFontTx/>
              <a:buNone/>
              <a:defRPr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темпу, особенностям речи учителей;</a:t>
            </a:r>
          </a:p>
          <a:p>
            <a:pPr>
              <a:lnSpc>
                <a:spcPct val="170000"/>
              </a:lnSpc>
              <a:defRPr/>
            </a:pP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одиночества из-за отсутствия первой учительницы, а классному руководителю не удается уделить всем необходимое внимание.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428625"/>
            <a:ext cx="8686800" cy="8382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FF0000"/>
                </a:solidFill>
              </a:rPr>
              <a:t>Изменения в 5 классе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Смена позиции: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«старший» в начальной школе</a:t>
            </a:r>
          </a:p>
          <a:p>
            <a:pPr algn="ctr" eaLnBrk="1" hangingPunct="1">
              <a:buFont typeface="Wingdings 2" pitchFamily="18" charset="2"/>
              <a:buNone/>
            </a:pPr>
            <a:endParaRPr lang="ru-RU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«самый маленький» в средней школе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4286250" y="3214688"/>
            <a:ext cx="714375" cy="1000125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50" name="Picture 2" descr="C:\Documents and Settings\Timon\Local Settings\Temporary Internet Files\Content.IE5\9O6JMAA5\MC90034910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2571750"/>
            <a:ext cx="1249363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FF0000"/>
                </a:solidFill>
              </a:rPr>
              <a:t>Признаки успешной адаптации: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dirty="0" smtClean="0"/>
              <a:t>удовлетворенность ребенка процессом обучения;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/>
              <a:t>ребенок легко справляется с программой;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/>
              <a:t>степень самостоятельности ребенка при выполнении им учебных заданий, готовность прибегнуть к помощи взрослого лишь ПОСЛЕ попыток выполнить задание самому;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/>
              <a:t>удовлетворенность межличностными отношениями – с одноклассниками и учителями.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1064</Words>
  <Application>Microsoft Office PowerPoint</Application>
  <PresentationFormat>Экран (4:3)</PresentationFormat>
  <Paragraphs>302</Paragraphs>
  <Slides>25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Адаптация в 5 классе </vt:lpstr>
      <vt:lpstr>Презентация PowerPoint</vt:lpstr>
      <vt:lpstr>Презентация PowerPoint</vt:lpstr>
      <vt:lpstr>Сравнительная таблица</vt:lpstr>
      <vt:lpstr>Презентация PowerPoint</vt:lpstr>
      <vt:lpstr>Изменения в школьной жизни пятиклассника</vt:lpstr>
      <vt:lpstr>Возникающие проблемы:</vt:lpstr>
      <vt:lpstr>Изменения в 5 классе</vt:lpstr>
      <vt:lpstr>Признаки успешной адаптации:</vt:lpstr>
      <vt:lpstr>Признаки дезадаптации: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ХАРАКТЕРИСТИКА КЛАССНОГО КОЛЛЕКТИВА</dc:title>
  <dc:creator>Valia</dc:creator>
  <cp:lastModifiedBy>Учитель</cp:lastModifiedBy>
  <cp:revision>26</cp:revision>
  <dcterms:created xsi:type="dcterms:W3CDTF">2014-10-22T15:27:19Z</dcterms:created>
  <dcterms:modified xsi:type="dcterms:W3CDTF">2016-11-16T13:49:23Z</dcterms:modified>
</cp:coreProperties>
</file>